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5"/>
    <p:sldMasterId id="2147483661" r:id="rId6"/>
    <p:sldMasterId id="2147483660" r:id="rId7"/>
  </p:sldMasterIdLst>
  <p:notesMasterIdLst>
    <p:notesMasterId r:id="rId17"/>
  </p:notesMasterIdLst>
  <p:handoutMasterIdLst>
    <p:handoutMasterId r:id="rId18"/>
  </p:handoutMasterIdLst>
  <p:sldIdLst>
    <p:sldId id="257" r:id="rId8"/>
    <p:sldId id="626" r:id="rId9"/>
    <p:sldId id="628" r:id="rId10"/>
    <p:sldId id="630" r:id="rId11"/>
    <p:sldId id="638" r:id="rId12"/>
    <p:sldId id="639" r:id="rId13"/>
    <p:sldId id="640" r:id="rId14"/>
    <p:sldId id="641" r:id="rId15"/>
    <p:sldId id="642" r:id="rId16"/>
  </p:sldIdLst>
  <p:sldSz cx="9144000" cy="6858000" type="screen4x3"/>
  <p:notesSz cx="7315200" cy="9601200"/>
  <p:custDataLst>
    <p:tags r:id="rId19"/>
  </p:custDataLst>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E4CA"/>
    <a:srgbClr val="DDDDDD"/>
    <a:srgbClr val="D1E8FF"/>
    <a:srgbClr val="EAF1F2"/>
    <a:srgbClr val="DDF2FF"/>
    <a:srgbClr val="EAEAEA"/>
    <a:srgbClr val="E2E2E2"/>
    <a:srgbClr val="C1C8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96" autoAdjust="0"/>
    <p:restoredTop sz="94589" autoAdjust="0"/>
  </p:normalViewPr>
  <p:slideViewPr>
    <p:cSldViewPr snapToGrid="0">
      <p:cViewPr varScale="1">
        <p:scale>
          <a:sx n="90" d="100"/>
          <a:sy n="90" d="100"/>
        </p:scale>
        <p:origin x="629" y="53"/>
      </p:cViewPr>
      <p:guideLst>
        <p:guide orient="horz" pos="2160"/>
        <p:guide pos="2880"/>
      </p:guideLst>
    </p:cSldViewPr>
  </p:slideViewPr>
  <p:notesTextViewPr>
    <p:cViewPr>
      <p:scale>
        <a:sx n="100" d="100"/>
        <a:sy n="100" d="100"/>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tags" Target="tags/tag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2690" name="Rectangle 2"/>
          <p:cNvSpPr>
            <a:spLocks noGrp="1" noChangeArrowheads="1"/>
          </p:cNvSpPr>
          <p:nvPr>
            <p:ph type="hdr" sz="quarter"/>
          </p:nvPr>
        </p:nvSpPr>
        <p:spPr bwMode="auto">
          <a:xfrm>
            <a:off x="1" y="1"/>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7" tIns="48324" rIns="96647" bIns="48324" numCol="1" anchor="t" anchorCtr="0" compatLnSpc="1">
            <a:prstTxWarp prst="textNoShape">
              <a:avLst/>
            </a:prstTxWarp>
          </a:bodyPr>
          <a:lstStyle>
            <a:lvl1pPr algn="l" defTabSz="966646">
              <a:defRPr sz="1300"/>
            </a:lvl1pPr>
          </a:lstStyle>
          <a:p>
            <a:endParaRPr lang="en-US"/>
          </a:p>
        </p:txBody>
      </p:sp>
      <p:sp>
        <p:nvSpPr>
          <p:cNvPr id="882691" name="Rectangle 3"/>
          <p:cNvSpPr>
            <a:spLocks noGrp="1" noChangeArrowheads="1"/>
          </p:cNvSpPr>
          <p:nvPr>
            <p:ph type="dt" sz="quarter" idx="1"/>
          </p:nvPr>
        </p:nvSpPr>
        <p:spPr bwMode="auto">
          <a:xfrm>
            <a:off x="4143375" y="1"/>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7" tIns="48324" rIns="96647" bIns="48324" numCol="1" anchor="t" anchorCtr="0" compatLnSpc="1">
            <a:prstTxWarp prst="textNoShape">
              <a:avLst/>
            </a:prstTxWarp>
          </a:bodyPr>
          <a:lstStyle>
            <a:lvl1pPr algn="r" defTabSz="966646">
              <a:defRPr sz="1300"/>
            </a:lvl1pPr>
          </a:lstStyle>
          <a:p>
            <a:endParaRPr lang="en-US"/>
          </a:p>
        </p:txBody>
      </p:sp>
      <p:sp>
        <p:nvSpPr>
          <p:cNvPr id="882692" name="Rectangle 4"/>
          <p:cNvSpPr>
            <a:spLocks noGrp="1" noChangeArrowheads="1"/>
          </p:cNvSpPr>
          <p:nvPr>
            <p:ph type="ftr" sz="quarter" idx="2"/>
          </p:nvPr>
        </p:nvSpPr>
        <p:spPr bwMode="auto">
          <a:xfrm>
            <a:off x="1" y="9120189"/>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7" tIns="48324" rIns="96647" bIns="48324" numCol="1" anchor="b" anchorCtr="0" compatLnSpc="1">
            <a:prstTxWarp prst="textNoShape">
              <a:avLst/>
            </a:prstTxWarp>
          </a:bodyPr>
          <a:lstStyle>
            <a:lvl1pPr algn="l" defTabSz="966646">
              <a:defRPr sz="1300"/>
            </a:lvl1pPr>
          </a:lstStyle>
          <a:p>
            <a:endParaRPr lang="en-US"/>
          </a:p>
        </p:txBody>
      </p:sp>
      <p:sp>
        <p:nvSpPr>
          <p:cNvPr id="882693" name="Rectangle 5"/>
          <p:cNvSpPr>
            <a:spLocks noGrp="1" noChangeArrowheads="1"/>
          </p:cNvSpPr>
          <p:nvPr>
            <p:ph type="sldNum" sz="quarter" idx="3"/>
          </p:nvPr>
        </p:nvSpPr>
        <p:spPr bwMode="auto">
          <a:xfrm>
            <a:off x="4143375" y="9120189"/>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7" tIns="48324" rIns="96647" bIns="48324" numCol="1" anchor="b" anchorCtr="0" compatLnSpc="1">
            <a:prstTxWarp prst="textNoShape">
              <a:avLst/>
            </a:prstTxWarp>
          </a:bodyPr>
          <a:lstStyle>
            <a:lvl1pPr algn="r" defTabSz="966646">
              <a:defRPr sz="1300"/>
            </a:lvl1pPr>
          </a:lstStyle>
          <a:p>
            <a:fld id="{531DB0B9-56D4-41C4-A8FF-43FA63ED7FD1}" type="slidenum">
              <a:rPr lang="en-US"/>
              <a:pPr/>
              <a:t>‹#›</a:t>
            </a:fld>
            <a:endParaRPr lang="en-US"/>
          </a:p>
        </p:txBody>
      </p:sp>
    </p:spTree>
    <p:extLst>
      <p:ext uri="{BB962C8B-B14F-4D97-AF65-F5344CB8AC3E}">
        <p14:creationId xmlns:p14="http://schemas.microsoft.com/office/powerpoint/2010/main" val="30054037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8" name="Rectangle 8"/>
          <p:cNvSpPr>
            <a:spLocks noGrp="1" noChangeArrowheads="1"/>
          </p:cNvSpPr>
          <p:nvPr>
            <p:ph type="hdr" sz="quarter"/>
          </p:nvPr>
        </p:nvSpPr>
        <p:spPr bwMode="auto">
          <a:xfrm>
            <a:off x="1" y="1"/>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7" tIns="48324" rIns="96647" bIns="48324" numCol="1" anchor="t" anchorCtr="0" compatLnSpc="1">
            <a:prstTxWarp prst="textNoShape">
              <a:avLst/>
            </a:prstTxWarp>
          </a:bodyPr>
          <a:lstStyle>
            <a:lvl1pPr algn="l" defTabSz="966646">
              <a:defRPr sz="1300"/>
            </a:lvl1pPr>
          </a:lstStyle>
          <a:p>
            <a:endParaRPr lang="en-US"/>
          </a:p>
        </p:txBody>
      </p:sp>
      <p:sp>
        <p:nvSpPr>
          <p:cNvPr id="40969" name="Rectangle 9"/>
          <p:cNvSpPr>
            <a:spLocks noGrp="1" noChangeArrowheads="1"/>
          </p:cNvSpPr>
          <p:nvPr>
            <p:ph type="dt" idx="1"/>
          </p:nvPr>
        </p:nvSpPr>
        <p:spPr bwMode="auto">
          <a:xfrm>
            <a:off x="4143375" y="1"/>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7" tIns="48324" rIns="96647" bIns="48324" numCol="1" anchor="t" anchorCtr="0" compatLnSpc="1">
            <a:prstTxWarp prst="textNoShape">
              <a:avLst/>
            </a:prstTxWarp>
          </a:bodyPr>
          <a:lstStyle>
            <a:lvl1pPr algn="r" defTabSz="966646">
              <a:defRPr sz="1300"/>
            </a:lvl1pPr>
          </a:lstStyle>
          <a:p>
            <a:endParaRPr lang="en-US"/>
          </a:p>
        </p:txBody>
      </p:sp>
      <p:sp>
        <p:nvSpPr>
          <p:cNvPr id="40970" name="Rectangle 10"/>
          <p:cNvSpPr>
            <a:spLocks noGrp="1" noRot="1" noChangeAspect="1" noChangeArrowheads="1" noTextEdit="1"/>
          </p:cNvSpPr>
          <p:nvPr>
            <p:ph type="sldImg" idx="2"/>
          </p:nvPr>
        </p:nvSpPr>
        <p:spPr bwMode="auto">
          <a:xfrm>
            <a:off x="1857375" y="720725"/>
            <a:ext cx="3944938" cy="29591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971" name="Rectangle 11"/>
          <p:cNvSpPr>
            <a:spLocks noGrp="1" noChangeArrowheads="1"/>
          </p:cNvSpPr>
          <p:nvPr>
            <p:ph type="body" sz="quarter" idx="3"/>
          </p:nvPr>
        </p:nvSpPr>
        <p:spPr bwMode="auto">
          <a:xfrm>
            <a:off x="731839" y="3833813"/>
            <a:ext cx="5851525" cy="504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7" tIns="48324" rIns="96647" bIns="4832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40972" name="Rectangle 12"/>
          <p:cNvSpPr>
            <a:spLocks noGrp="1" noChangeArrowheads="1"/>
          </p:cNvSpPr>
          <p:nvPr>
            <p:ph type="ftr" sz="quarter" idx="4"/>
          </p:nvPr>
        </p:nvSpPr>
        <p:spPr bwMode="auto">
          <a:xfrm>
            <a:off x="1" y="9120189"/>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7" tIns="48324" rIns="96647" bIns="48324" numCol="1" anchor="b" anchorCtr="0" compatLnSpc="1">
            <a:prstTxWarp prst="textNoShape">
              <a:avLst/>
            </a:prstTxWarp>
          </a:bodyPr>
          <a:lstStyle>
            <a:lvl1pPr algn="l" defTabSz="966646">
              <a:defRPr sz="1300"/>
            </a:lvl1pPr>
          </a:lstStyle>
          <a:p>
            <a:endParaRPr lang="en-US"/>
          </a:p>
        </p:txBody>
      </p:sp>
      <p:sp>
        <p:nvSpPr>
          <p:cNvPr id="40973" name="Rectangle 13"/>
          <p:cNvSpPr>
            <a:spLocks noGrp="1" noChangeArrowheads="1"/>
          </p:cNvSpPr>
          <p:nvPr>
            <p:ph type="sldNum" sz="quarter" idx="5"/>
          </p:nvPr>
        </p:nvSpPr>
        <p:spPr bwMode="auto">
          <a:xfrm>
            <a:off x="4143375" y="9120189"/>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7" tIns="48324" rIns="96647" bIns="48324" numCol="1" anchor="b" anchorCtr="0" compatLnSpc="1">
            <a:prstTxWarp prst="textNoShape">
              <a:avLst/>
            </a:prstTxWarp>
          </a:bodyPr>
          <a:lstStyle>
            <a:lvl1pPr algn="r" defTabSz="966646">
              <a:defRPr sz="1300"/>
            </a:lvl1pPr>
          </a:lstStyle>
          <a:p>
            <a:fld id="{31204B31-D143-47F6-A5F3-55F460C52E70}" type="slidenum">
              <a:rPr lang="en-US"/>
              <a:pPr/>
              <a:t>‹#›</a:t>
            </a:fld>
            <a:endParaRPr lang="en-US"/>
          </a:p>
        </p:txBody>
      </p:sp>
    </p:spTree>
    <p:extLst>
      <p:ext uri="{BB962C8B-B14F-4D97-AF65-F5344CB8AC3E}">
        <p14:creationId xmlns:p14="http://schemas.microsoft.com/office/powerpoint/2010/main" val="32597185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352425" indent="-238125" algn="l" rtl="0" fontAlgn="base">
      <a:spcBef>
        <a:spcPct val="30000"/>
      </a:spcBef>
      <a:spcAft>
        <a:spcPct val="0"/>
      </a:spcAft>
      <a:buAutoNum type="arabicPeriod"/>
      <a:defRPr sz="10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image" Target="../media/image5.png"/><Relationship Id="rId4" Type="http://schemas.openxmlformats.org/officeDocument/2006/relationships/image" Target="../media/image4.png"/></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13"/>
          <p:cNvSpPr>
            <a:spLocks noGrp="1" noChangeArrowheads="1"/>
          </p:cNvSpPr>
          <p:nvPr>
            <p:ph type="sldNum" sz="quarter" idx="5"/>
          </p:nvPr>
        </p:nvSpPr>
        <p:spPr>
          <a:ln/>
        </p:spPr>
        <p:txBody>
          <a:bodyPr/>
          <a:lstStyle/>
          <a:p>
            <a:fld id="{B375150C-4E5B-4406-9F44-D54EB7645523}" type="slidenum">
              <a:rPr lang="en-US"/>
              <a:pPr/>
              <a:t>1</a:t>
            </a:fld>
            <a:endParaRPr lang="en-US"/>
          </a:p>
        </p:txBody>
      </p:sp>
      <p:sp>
        <p:nvSpPr>
          <p:cNvPr id="1446914" name="Rectangle 2"/>
          <p:cNvSpPr>
            <a:spLocks noGrp="1" noRot="1" noChangeAspect="1" noChangeArrowheads="1" noTextEdit="1"/>
          </p:cNvSpPr>
          <p:nvPr>
            <p:ph type="sldImg"/>
          </p:nvPr>
        </p:nvSpPr>
        <p:spPr>
          <a:ln/>
        </p:spPr>
      </p:sp>
      <p:sp>
        <p:nvSpPr>
          <p:cNvPr id="1446916" name="Rectangle 4"/>
          <p:cNvSpPr>
            <a:spLocks noGrp="1" noChangeArrowheads="1"/>
          </p:cNvSpPr>
          <p:nvPr>
            <p:ph type="body" idx="1"/>
          </p:nvPr>
        </p:nvSpPr>
        <p:spPr>
          <a:noFill/>
          <a:ln/>
        </p:spPr>
        <p:txBody>
          <a:bodyPr/>
          <a:lstStyle/>
          <a:p>
            <a:r>
              <a:rPr lang="en-US"/>
              <a:t>Icons:</a:t>
            </a:r>
          </a:p>
          <a:p>
            <a:r>
              <a:rPr lang="en-US"/>
              <a:t>Delete the icon that does not represent the delivery method.</a:t>
            </a:r>
          </a:p>
          <a:p>
            <a:endParaRPr lang="en-US"/>
          </a:p>
          <a:p>
            <a:endParaRPr lang="en-US" b="1"/>
          </a:p>
        </p:txBody>
      </p:sp>
      <p:graphicFrame>
        <p:nvGraphicFramePr>
          <p:cNvPr id="1446954" name="Group 42"/>
          <p:cNvGraphicFramePr>
            <a:graphicFrameLocks noGrp="1"/>
          </p:cNvGraphicFramePr>
          <p:nvPr/>
        </p:nvGraphicFramePr>
        <p:xfrm>
          <a:off x="904876" y="4570414"/>
          <a:ext cx="3454400" cy="2268537"/>
        </p:xfrm>
        <a:graphic>
          <a:graphicData uri="http://schemas.openxmlformats.org/drawingml/2006/table">
            <a:tbl>
              <a:tblPr/>
              <a:tblGrid>
                <a:gridCol w="1727200"/>
                <a:gridCol w="1727200"/>
              </a:tblGrid>
              <a:tr h="395288">
                <a:tc>
                  <a:txBody>
                    <a:bodyPr/>
                    <a:lstStyle/>
                    <a:p>
                      <a:pPr marL="0" marR="0" lvl="0" indent="0" algn="l" defTabSz="966788" rtl="0" eaLnBrk="1" fontAlgn="base" latinLnBrk="0" hangingPunct="1">
                        <a:lnSpc>
                          <a:spcPct val="100000"/>
                        </a:lnSpc>
                        <a:spcBef>
                          <a:spcPct val="0"/>
                        </a:spcBef>
                        <a:spcAft>
                          <a:spcPct val="0"/>
                        </a:spcAft>
                        <a:buClrTx/>
                        <a:buSzTx/>
                        <a:buFontTx/>
                        <a:buNone/>
                        <a:tabLst/>
                      </a:pPr>
                      <a:r>
                        <a:rPr kumimoji="0" lang="en-US" sz="1300" b="1" i="0" u="none" strike="noStrike" cap="none" normalizeH="0" baseline="0" smtClean="0">
                          <a:ln>
                            <a:noFill/>
                          </a:ln>
                          <a:solidFill>
                            <a:schemeClr val="tx1"/>
                          </a:solidFill>
                          <a:effectLst/>
                          <a:latin typeface="Arial" charset="0"/>
                        </a:rPr>
                        <a:t>Delivery Method</a:t>
                      </a:r>
                    </a:p>
                  </a:txBody>
                  <a:tcPr marL="96661" marR="96661" marT="48331" marB="483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66788" rtl="0" eaLnBrk="1" fontAlgn="base" latinLnBrk="0" hangingPunct="1">
                        <a:lnSpc>
                          <a:spcPct val="100000"/>
                        </a:lnSpc>
                        <a:spcBef>
                          <a:spcPct val="0"/>
                        </a:spcBef>
                        <a:spcAft>
                          <a:spcPct val="0"/>
                        </a:spcAft>
                        <a:buClrTx/>
                        <a:buSzTx/>
                        <a:buFontTx/>
                        <a:buNone/>
                        <a:tabLst/>
                      </a:pPr>
                      <a:r>
                        <a:rPr kumimoji="0" lang="en-US" sz="1300" b="1" i="0" u="none" strike="noStrike" cap="none" normalizeH="0" baseline="0" smtClean="0">
                          <a:ln>
                            <a:noFill/>
                          </a:ln>
                          <a:solidFill>
                            <a:schemeClr val="tx1"/>
                          </a:solidFill>
                          <a:effectLst/>
                          <a:latin typeface="Arial" charset="0"/>
                        </a:rPr>
                        <a:t>Icon</a:t>
                      </a:r>
                    </a:p>
                  </a:txBody>
                  <a:tcPr marL="96661" marR="96661" marT="48331" marB="483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0510">
                <a:tc>
                  <a:txBody>
                    <a:bodyPr/>
                    <a:lstStyle/>
                    <a:p>
                      <a:pPr marL="0" marR="0" lvl="0" indent="0" algn="l" defTabSz="966788"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rPr>
                        <a:t>Live</a:t>
                      </a:r>
                    </a:p>
                    <a:p>
                      <a:pPr marL="0" marR="0" lvl="0" indent="0" algn="l" defTabSz="966788"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endParaRPr>
                    </a:p>
                    <a:p>
                      <a:pPr marL="0" marR="0" lvl="0" indent="0" algn="l" defTabSz="966788"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endParaRPr>
                    </a:p>
                  </a:txBody>
                  <a:tcPr marL="96661" marR="96661" marT="48331" marB="483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66788"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endParaRPr>
                    </a:p>
                    <a:p>
                      <a:pPr marL="0" marR="0" lvl="0" indent="0" algn="l" defTabSz="966788"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endParaRPr>
                    </a:p>
                    <a:p>
                      <a:pPr marL="0" marR="0" lvl="0" indent="0" algn="l" defTabSz="966788"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endParaRPr>
                    </a:p>
                  </a:txBody>
                  <a:tcPr marL="96661" marR="96661" marT="48331" marB="483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5894">
                <a:tc>
                  <a:txBody>
                    <a:bodyPr/>
                    <a:lstStyle/>
                    <a:p>
                      <a:pPr marL="0" marR="0" lvl="0" indent="0" algn="l" defTabSz="966788"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rPr>
                        <a:t>Virtual</a:t>
                      </a:r>
                    </a:p>
                    <a:p>
                      <a:pPr marL="0" marR="0" lvl="0" indent="0" algn="l" defTabSz="966788"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endParaRPr>
                    </a:p>
                  </a:txBody>
                  <a:tcPr marL="96661" marR="96661" marT="48331" marB="483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66788"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endParaRPr>
                    </a:p>
                  </a:txBody>
                  <a:tcPr marL="96661" marR="96661" marT="48331" marB="483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0510">
                <a:tc>
                  <a:txBody>
                    <a:bodyPr/>
                    <a:lstStyle/>
                    <a:p>
                      <a:pPr marL="0" marR="0" lvl="0" indent="0" algn="l" defTabSz="966788"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rPr>
                        <a:t>Live and Virtual</a:t>
                      </a:r>
                    </a:p>
                    <a:p>
                      <a:pPr marL="0" marR="0" lvl="0" indent="0" algn="l" defTabSz="966788"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endParaRPr>
                    </a:p>
                    <a:p>
                      <a:pPr marL="0" marR="0" lvl="0" indent="0" algn="l" defTabSz="966788"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endParaRPr>
                    </a:p>
                  </a:txBody>
                  <a:tcPr marL="96661" marR="96661" marT="48331" marB="483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66788"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endParaRPr>
                    </a:p>
                  </a:txBody>
                  <a:tcPr marL="96661" marR="96661" marT="48331" marB="483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446951" name="Picture 39" descr="presentation_flipch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46401" y="5000625"/>
            <a:ext cx="403225"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6952" name="Picture 40" descr="keyboard_mous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4476" y="5691188"/>
            <a:ext cx="747713"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6953" name="Picture 41" descr="lc_and_v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52725" y="6140450"/>
            <a:ext cx="128270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4440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836CAE43-402D-47B4-B989-61A55003A1C2}" type="slidenum">
              <a:rPr lang="en-US"/>
              <a:pPr/>
              <a:t>2</a:t>
            </a:fld>
            <a:endParaRPr lang="en-US"/>
          </a:p>
        </p:txBody>
      </p:sp>
      <p:sp>
        <p:nvSpPr>
          <p:cNvPr id="2601986" name="Rectangle 2"/>
          <p:cNvSpPr>
            <a:spLocks noGrp="1" noRot="1" noChangeAspect="1" noChangeArrowheads="1" noTextEdit="1"/>
          </p:cNvSpPr>
          <p:nvPr>
            <p:ph type="sldImg"/>
          </p:nvPr>
        </p:nvSpPr>
        <p:spPr>
          <a:ln/>
        </p:spPr>
      </p:sp>
      <p:sp>
        <p:nvSpPr>
          <p:cNvPr id="2601987" name="Rectangle 3"/>
          <p:cNvSpPr>
            <a:spLocks noGrp="1" noChangeArrowheads="1"/>
          </p:cNvSpPr>
          <p:nvPr>
            <p:ph type="body" idx="1"/>
          </p:nvPr>
        </p:nvSpPr>
        <p:spPr/>
        <p:txBody>
          <a:bodyPr/>
          <a:lstStyle/>
          <a:p>
            <a:r>
              <a:rPr lang="en-US"/>
              <a:t>Use one of the two options shown.</a:t>
            </a:r>
          </a:p>
        </p:txBody>
      </p:sp>
    </p:spTree>
    <p:extLst>
      <p:ext uri="{BB962C8B-B14F-4D97-AF65-F5344CB8AC3E}">
        <p14:creationId xmlns:p14="http://schemas.microsoft.com/office/powerpoint/2010/main" val="1317075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0DCFEED0-2047-45DF-8D84-3FE9FD2A41D8}" type="slidenum">
              <a:rPr lang="en-US"/>
              <a:pPr/>
              <a:t>3</a:t>
            </a:fld>
            <a:endParaRPr lang="en-US"/>
          </a:p>
        </p:txBody>
      </p:sp>
      <p:sp>
        <p:nvSpPr>
          <p:cNvPr id="2640898" name="Rectangle 2"/>
          <p:cNvSpPr>
            <a:spLocks noGrp="1" noRot="1" noChangeAspect="1" noChangeArrowheads="1" noTextEdit="1"/>
          </p:cNvSpPr>
          <p:nvPr>
            <p:ph type="sldImg"/>
          </p:nvPr>
        </p:nvSpPr>
        <p:spPr>
          <a:ln/>
        </p:spPr>
      </p:sp>
      <p:sp>
        <p:nvSpPr>
          <p:cNvPr id="2640899" name="Rectangle 3"/>
          <p:cNvSpPr>
            <a:spLocks noGrp="1" noChangeArrowheads="1"/>
          </p:cNvSpPr>
          <p:nvPr>
            <p:ph type="body" idx="1"/>
          </p:nvPr>
        </p:nvSpPr>
        <p:spPr/>
        <p:txBody>
          <a:bodyPr/>
          <a:lstStyle/>
          <a:p>
            <a:r>
              <a:rPr lang="en-US"/>
              <a:t>Use one of the two options shown.</a:t>
            </a:r>
          </a:p>
        </p:txBody>
      </p:sp>
    </p:spTree>
    <p:extLst>
      <p:ext uri="{BB962C8B-B14F-4D97-AF65-F5344CB8AC3E}">
        <p14:creationId xmlns:p14="http://schemas.microsoft.com/office/powerpoint/2010/main" val="951287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60B144B6-7D39-4A2C-B7CD-24BCEBF9E106}" type="slidenum">
              <a:rPr lang="en-US"/>
              <a:pPr/>
              <a:t>4</a:t>
            </a:fld>
            <a:endParaRPr lang="en-US"/>
          </a:p>
        </p:txBody>
      </p:sp>
      <p:sp>
        <p:nvSpPr>
          <p:cNvPr id="2644994" name="Rectangle 2"/>
          <p:cNvSpPr>
            <a:spLocks noGrp="1" noRot="1" noChangeAspect="1" noChangeArrowheads="1" noTextEdit="1"/>
          </p:cNvSpPr>
          <p:nvPr>
            <p:ph type="sldImg"/>
          </p:nvPr>
        </p:nvSpPr>
        <p:spPr>
          <a:ln/>
        </p:spPr>
      </p:sp>
      <p:sp>
        <p:nvSpPr>
          <p:cNvPr id="2644995" name="Rectangle 3"/>
          <p:cNvSpPr>
            <a:spLocks noGrp="1" noChangeArrowheads="1"/>
          </p:cNvSpPr>
          <p:nvPr>
            <p:ph type="body" idx="1"/>
          </p:nvPr>
        </p:nvSpPr>
        <p:spPr/>
        <p:txBody>
          <a:bodyPr/>
          <a:lstStyle/>
          <a:p>
            <a:r>
              <a:rPr lang="en-US"/>
              <a:t>Use one of the two options shown.</a:t>
            </a:r>
          </a:p>
        </p:txBody>
      </p:sp>
    </p:spTree>
    <p:extLst>
      <p:ext uri="{BB962C8B-B14F-4D97-AF65-F5344CB8AC3E}">
        <p14:creationId xmlns:p14="http://schemas.microsoft.com/office/powerpoint/2010/main" val="3025914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59FD3234-7A02-409B-9F09-7036F95E7444}" type="slidenum">
              <a:rPr lang="en-US"/>
              <a:pPr/>
              <a:t>5</a:t>
            </a:fld>
            <a:endParaRPr lang="en-US"/>
          </a:p>
        </p:txBody>
      </p:sp>
      <p:sp>
        <p:nvSpPr>
          <p:cNvPr id="2629634" name="Rectangle 2"/>
          <p:cNvSpPr>
            <a:spLocks noGrp="1" noRot="1" noChangeAspect="1" noChangeArrowheads="1" noTextEdit="1"/>
          </p:cNvSpPr>
          <p:nvPr>
            <p:ph type="sldImg"/>
          </p:nvPr>
        </p:nvSpPr>
        <p:spPr>
          <a:ln/>
        </p:spPr>
      </p:sp>
      <p:sp>
        <p:nvSpPr>
          <p:cNvPr id="2629635" name="Rectangle 3"/>
          <p:cNvSpPr>
            <a:spLocks noGrp="1" noChangeArrowheads="1"/>
          </p:cNvSpPr>
          <p:nvPr>
            <p:ph type="body" idx="1"/>
          </p:nvPr>
        </p:nvSpPr>
        <p:spPr/>
        <p:txBody>
          <a:bodyPr/>
          <a:lstStyle/>
          <a:p>
            <a:r>
              <a:rPr lang="en-US"/>
              <a:t>Use one of the two options shown.</a:t>
            </a:r>
          </a:p>
        </p:txBody>
      </p:sp>
    </p:spTree>
    <p:extLst>
      <p:ext uri="{BB962C8B-B14F-4D97-AF65-F5344CB8AC3E}">
        <p14:creationId xmlns:p14="http://schemas.microsoft.com/office/powerpoint/2010/main" val="3154512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81A3E83F-554B-48B3-8FB6-457483375367}" type="slidenum">
              <a:rPr lang="en-US"/>
              <a:pPr/>
              <a:t>6</a:t>
            </a:fld>
            <a:endParaRPr lang="en-US"/>
          </a:p>
        </p:txBody>
      </p:sp>
      <p:sp>
        <p:nvSpPr>
          <p:cNvPr id="2632706" name="Rectangle 2"/>
          <p:cNvSpPr>
            <a:spLocks noGrp="1" noRot="1" noChangeAspect="1" noChangeArrowheads="1" noTextEdit="1"/>
          </p:cNvSpPr>
          <p:nvPr>
            <p:ph type="sldImg"/>
          </p:nvPr>
        </p:nvSpPr>
        <p:spPr>
          <a:ln/>
        </p:spPr>
      </p:sp>
      <p:sp>
        <p:nvSpPr>
          <p:cNvPr id="2632707" name="Rectangle 3"/>
          <p:cNvSpPr>
            <a:spLocks noGrp="1" noChangeArrowheads="1"/>
          </p:cNvSpPr>
          <p:nvPr>
            <p:ph type="body" idx="1"/>
          </p:nvPr>
        </p:nvSpPr>
        <p:spPr/>
        <p:txBody>
          <a:bodyPr/>
          <a:lstStyle/>
          <a:p>
            <a:r>
              <a:rPr lang="en-US"/>
              <a:t>Use one of the two options shown.</a:t>
            </a:r>
          </a:p>
        </p:txBody>
      </p:sp>
    </p:spTree>
    <p:extLst>
      <p:ext uri="{BB962C8B-B14F-4D97-AF65-F5344CB8AC3E}">
        <p14:creationId xmlns:p14="http://schemas.microsoft.com/office/powerpoint/2010/main" val="2196057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33222D71-A23A-4DE0-B0B1-320F97A0FB40}" type="slidenum">
              <a:rPr lang="en-US"/>
              <a:pPr/>
              <a:t>7</a:t>
            </a:fld>
            <a:endParaRPr lang="en-US"/>
          </a:p>
        </p:txBody>
      </p:sp>
      <p:sp>
        <p:nvSpPr>
          <p:cNvPr id="2634754" name="Rectangle 2"/>
          <p:cNvSpPr>
            <a:spLocks noGrp="1" noRot="1" noChangeAspect="1" noChangeArrowheads="1" noTextEdit="1"/>
          </p:cNvSpPr>
          <p:nvPr>
            <p:ph type="sldImg"/>
          </p:nvPr>
        </p:nvSpPr>
        <p:spPr>
          <a:ln/>
        </p:spPr>
      </p:sp>
      <p:sp>
        <p:nvSpPr>
          <p:cNvPr id="2634755" name="Rectangle 3"/>
          <p:cNvSpPr>
            <a:spLocks noGrp="1" noChangeArrowheads="1"/>
          </p:cNvSpPr>
          <p:nvPr>
            <p:ph type="body" idx="1"/>
          </p:nvPr>
        </p:nvSpPr>
        <p:spPr/>
        <p:txBody>
          <a:bodyPr/>
          <a:lstStyle/>
          <a:p>
            <a:r>
              <a:rPr lang="en-US"/>
              <a:t>Use one of the two options shown.</a:t>
            </a:r>
          </a:p>
        </p:txBody>
      </p:sp>
    </p:spTree>
    <p:extLst>
      <p:ext uri="{BB962C8B-B14F-4D97-AF65-F5344CB8AC3E}">
        <p14:creationId xmlns:p14="http://schemas.microsoft.com/office/powerpoint/2010/main" val="654725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3D72564F-D7E6-42D9-A6DB-74CD0EC4552C}" type="slidenum">
              <a:rPr lang="en-US"/>
              <a:pPr/>
              <a:t>8</a:t>
            </a:fld>
            <a:endParaRPr lang="en-US"/>
          </a:p>
        </p:txBody>
      </p:sp>
      <p:sp>
        <p:nvSpPr>
          <p:cNvPr id="2636802" name="Rectangle 2"/>
          <p:cNvSpPr>
            <a:spLocks noGrp="1" noRot="1" noChangeAspect="1" noChangeArrowheads="1" noTextEdit="1"/>
          </p:cNvSpPr>
          <p:nvPr>
            <p:ph type="sldImg"/>
          </p:nvPr>
        </p:nvSpPr>
        <p:spPr>
          <a:ln/>
        </p:spPr>
      </p:sp>
      <p:sp>
        <p:nvSpPr>
          <p:cNvPr id="2636803" name="Rectangle 3"/>
          <p:cNvSpPr>
            <a:spLocks noGrp="1" noChangeArrowheads="1"/>
          </p:cNvSpPr>
          <p:nvPr>
            <p:ph type="body" idx="1"/>
          </p:nvPr>
        </p:nvSpPr>
        <p:spPr/>
        <p:txBody>
          <a:bodyPr/>
          <a:lstStyle/>
          <a:p>
            <a:r>
              <a:rPr lang="en-US"/>
              <a:t>Use one of the two options shown.</a:t>
            </a:r>
          </a:p>
        </p:txBody>
      </p:sp>
    </p:spTree>
    <p:extLst>
      <p:ext uri="{BB962C8B-B14F-4D97-AF65-F5344CB8AC3E}">
        <p14:creationId xmlns:p14="http://schemas.microsoft.com/office/powerpoint/2010/main" val="14878432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BBEB2E35-1CBE-42B8-9BB8-D15826F7230E}" type="slidenum">
              <a:rPr lang="en-US"/>
              <a:pPr/>
              <a:t>9</a:t>
            </a:fld>
            <a:endParaRPr lang="en-US"/>
          </a:p>
        </p:txBody>
      </p:sp>
      <p:sp>
        <p:nvSpPr>
          <p:cNvPr id="2638850" name="Rectangle 2"/>
          <p:cNvSpPr>
            <a:spLocks noGrp="1" noRot="1" noChangeAspect="1" noChangeArrowheads="1" noTextEdit="1"/>
          </p:cNvSpPr>
          <p:nvPr>
            <p:ph type="sldImg"/>
          </p:nvPr>
        </p:nvSpPr>
        <p:spPr>
          <a:ln/>
        </p:spPr>
      </p:sp>
      <p:sp>
        <p:nvSpPr>
          <p:cNvPr id="2638851" name="Rectangle 3"/>
          <p:cNvSpPr>
            <a:spLocks noGrp="1" noChangeArrowheads="1"/>
          </p:cNvSpPr>
          <p:nvPr>
            <p:ph type="body" idx="1"/>
          </p:nvPr>
        </p:nvSpPr>
        <p:spPr/>
        <p:txBody>
          <a:bodyPr/>
          <a:lstStyle/>
          <a:p>
            <a:r>
              <a:rPr lang="en-US"/>
              <a:t>Use one of the two options shown.</a:t>
            </a:r>
          </a:p>
        </p:txBody>
      </p:sp>
    </p:spTree>
    <p:extLst>
      <p:ext uri="{BB962C8B-B14F-4D97-AF65-F5344CB8AC3E}">
        <p14:creationId xmlns:p14="http://schemas.microsoft.com/office/powerpoint/2010/main" val="10937674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22447" name="Group 47"/>
          <p:cNvGrpSpPr>
            <a:grpSpLocks/>
          </p:cNvGrpSpPr>
          <p:nvPr userDrawn="1"/>
        </p:nvGrpSpPr>
        <p:grpSpPr bwMode="auto">
          <a:xfrm>
            <a:off x="868363" y="876300"/>
            <a:ext cx="7404100" cy="5105400"/>
            <a:chOff x="547" y="552"/>
            <a:chExt cx="4664" cy="3216"/>
          </a:xfrm>
        </p:grpSpPr>
        <p:sp>
          <p:nvSpPr>
            <p:cNvPr id="2022443" name="Rectangle 43"/>
            <p:cNvSpPr>
              <a:spLocks noChangeArrowheads="1"/>
            </p:cNvSpPr>
            <p:nvPr userDrawn="1"/>
          </p:nvSpPr>
          <p:spPr bwMode="auto">
            <a:xfrm>
              <a:off x="547" y="552"/>
              <a:ext cx="3023" cy="29"/>
            </a:xfrm>
            <a:prstGeom prst="rect">
              <a:avLst/>
            </a:prstGeom>
            <a:gradFill rotWithShape="1">
              <a:gsLst>
                <a:gs pos="0">
                  <a:schemeClr val="accent1"/>
                </a:gs>
                <a:gs pos="100000">
                  <a:schemeClr val="bg1"/>
                </a:gs>
              </a:gsLst>
              <a:lin ang="0" scaled="1"/>
            </a:gra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22444" name="Rectangle 44"/>
            <p:cNvSpPr>
              <a:spLocks noChangeArrowheads="1"/>
            </p:cNvSpPr>
            <p:nvPr userDrawn="1"/>
          </p:nvSpPr>
          <p:spPr bwMode="auto">
            <a:xfrm>
              <a:off x="547" y="552"/>
              <a:ext cx="29" cy="3023"/>
            </a:xfrm>
            <a:prstGeom prst="rect">
              <a:avLst/>
            </a:prstGeom>
            <a:gradFill rotWithShape="1">
              <a:gsLst>
                <a:gs pos="0">
                  <a:srgbClr val="7F8DB0"/>
                </a:gs>
                <a:gs pos="100000">
                  <a:schemeClr val="bg1"/>
                </a:gs>
              </a:gsLst>
              <a:lin ang="5400000" scaled="1"/>
            </a:gra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22445" name="Rectangle 45"/>
            <p:cNvSpPr>
              <a:spLocks noChangeArrowheads="1"/>
            </p:cNvSpPr>
            <p:nvPr userDrawn="1"/>
          </p:nvSpPr>
          <p:spPr bwMode="auto">
            <a:xfrm>
              <a:off x="2188" y="3739"/>
              <a:ext cx="3023" cy="29"/>
            </a:xfrm>
            <a:prstGeom prst="rect">
              <a:avLst/>
            </a:prstGeom>
            <a:gradFill rotWithShape="1">
              <a:gsLst>
                <a:gs pos="0">
                  <a:schemeClr val="bg1"/>
                </a:gs>
                <a:gs pos="100000">
                  <a:schemeClr val="accent1"/>
                </a:gs>
              </a:gsLst>
              <a:lin ang="0" scaled="1"/>
            </a:gra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22446" name="Rectangle 46"/>
            <p:cNvSpPr>
              <a:spLocks noChangeArrowheads="1"/>
            </p:cNvSpPr>
            <p:nvPr userDrawn="1"/>
          </p:nvSpPr>
          <p:spPr bwMode="auto">
            <a:xfrm>
              <a:off x="5182" y="742"/>
              <a:ext cx="29" cy="3023"/>
            </a:xfrm>
            <a:prstGeom prst="rect">
              <a:avLst/>
            </a:prstGeom>
            <a:gradFill rotWithShape="1">
              <a:gsLst>
                <a:gs pos="0">
                  <a:schemeClr val="bg1"/>
                </a:gs>
                <a:gs pos="100000">
                  <a:schemeClr val="accent1"/>
                </a:gs>
              </a:gsLst>
              <a:lin ang="5400000" scaled="1"/>
            </a:gra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sp>
        <p:nvSpPr>
          <p:cNvPr id="2022419" name="Rectangle 19"/>
          <p:cNvSpPr>
            <a:spLocks noGrp="1" noChangeArrowheads="1"/>
          </p:cNvSpPr>
          <p:nvPr>
            <p:ph type="subTitle" idx="1"/>
          </p:nvPr>
        </p:nvSpPr>
        <p:spPr>
          <a:xfrm>
            <a:off x="1162050" y="2565400"/>
            <a:ext cx="3779838" cy="804863"/>
          </a:xfrm>
          <a:extLst>
            <a:ext uri="{91240B29-F687-4F45-9708-019B960494DF}">
              <a14:hiddenLine xmlns:a14="http://schemas.microsoft.com/office/drawing/2010/main" w="9525" algn="ctr">
                <a:solidFill>
                  <a:schemeClr val="tx1"/>
                </a:solidFill>
                <a:miter lim="800000"/>
                <a:headEnd/>
                <a:tailEnd/>
              </a14:hiddenLine>
            </a:ext>
          </a:extLst>
        </p:spPr>
        <p:txBody>
          <a:bodyPr/>
          <a:lstStyle>
            <a:lvl1pPr marL="0" indent="0">
              <a:buFont typeface="Wingdings" pitchFamily="2" charset="2"/>
              <a:buNone/>
              <a:defRPr>
                <a:solidFill>
                  <a:schemeClr val="bg2"/>
                </a:solidFill>
              </a:defRPr>
            </a:lvl1pPr>
          </a:lstStyle>
          <a:p>
            <a:pPr lvl="0"/>
            <a:r>
              <a:rPr lang="en-US" noProof="0" smtClean="0"/>
              <a:t>Welcome</a:t>
            </a:r>
          </a:p>
        </p:txBody>
      </p:sp>
      <p:sp>
        <p:nvSpPr>
          <p:cNvPr id="2022407" name="Line 7"/>
          <p:cNvSpPr>
            <a:spLocks noChangeShapeType="1"/>
          </p:cNvSpPr>
          <p:nvPr/>
        </p:nvSpPr>
        <p:spPr bwMode="auto">
          <a:xfrm>
            <a:off x="1257300" y="2522538"/>
            <a:ext cx="6010275" cy="0"/>
          </a:xfrm>
          <a:prstGeom prst="line">
            <a:avLst/>
          </a:prstGeom>
          <a:noFill/>
          <a:ln w="19050">
            <a:solidFill>
              <a:srgbClr val="F4D87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22417" name="Rectangle 17"/>
          <p:cNvSpPr>
            <a:spLocks noGrp="1" noChangeArrowheads="1"/>
          </p:cNvSpPr>
          <p:nvPr>
            <p:ph type="ctrTitle" sz="quarter"/>
          </p:nvPr>
        </p:nvSpPr>
        <p:spPr>
          <a:xfrm>
            <a:off x="1158875" y="1438275"/>
            <a:ext cx="6827838" cy="914400"/>
          </a:xfrm>
        </p:spPr>
        <p:txBody>
          <a:bodyPr/>
          <a:lstStyle>
            <a:lvl1pPr>
              <a:defRPr>
                <a:solidFill>
                  <a:srgbClr val="001D61"/>
                </a:solidFill>
              </a:defRPr>
            </a:lvl1pPr>
          </a:lstStyle>
          <a:p>
            <a:pPr lvl="0"/>
            <a:r>
              <a:rPr lang="en-US" noProof="0" smtClean="0"/>
              <a:t>Click to edit Master title style</a:t>
            </a:r>
          </a:p>
        </p:txBody>
      </p:sp>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04800" y="6087296"/>
            <a:ext cx="1909953" cy="432945"/>
          </a:xfrm>
          <a:prstGeom prst="rect">
            <a:avLst/>
          </a:prstGeom>
        </p:spPr>
      </p:pic>
      <p:sp>
        <p:nvSpPr>
          <p:cNvPr id="15" name="Rectangle 14"/>
          <p:cNvSpPr/>
          <p:nvPr userDrawn="1"/>
        </p:nvSpPr>
        <p:spPr>
          <a:xfrm>
            <a:off x="2743200" y="6566694"/>
            <a:ext cx="6274594" cy="200055"/>
          </a:xfrm>
          <a:prstGeom prst="rect">
            <a:avLst/>
          </a:prstGeom>
        </p:spPr>
        <p:txBody>
          <a:bodyPr wrap="square">
            <a:spAutoFit/>
          </a:bodyPr>
          <a:lstStyle/>
          <a:p>
            <a:pPr algn="r"/>
            <a:r>
              <a:rPr lang="en-US" sz="700" b="0" i="0" u="none" strike="noStrike" kern="1200" baseline="0" dirty="0" smtClean="0">
                <a:solidFill>
                  <a:schemeClr val="tx1"/>
                </a:solidFill>
                <a:latin typeface="Arial" charset="0"/>
                <a:ea typeface="+mn-ea"/>
                <a:cs typeface="+mn-cs"/>
              </a:rPr>
              <a:t>Nothing in this document is intended to interfere with counsels’ obligation to adequately and professionally represent their clients. </a:t>
            </a:r>
            <a:endParaRPr lang="en-US" sz="700" dirty="0"/>
          </a:p>
        </p:txBody>
      </p:sp>
      <p:sp>
        <p:nvSpPr>
          <p:cNvPr id="16" name="Text Box 24"/>
          <p:cNvSpPr txBox="1">
            <a:spLocks noChangeArrowheads="1"/>
          </p:cNvSpPr>
          <p:nvPr userDrawn="1"/>
        </p:nvSpPr>
        <p:spPr bwMode="auto">
          <a:xfrm>
            <a:off x="304800" y="6559550"/>
            <a:ext cx="6350000"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n-US" sz="700" dirty="0">
                <a:solidFill>
                  <a:schemeClr val="bg2"/>
                </a:solidFill>
              </a:rPr>
              <a:t>© </a:t>
            </a:r>
            <a:r>
              <a:rPr lang="en-US" sz="700" dirty="0" smtClean="0">
                <a:solidFill>
                  <a:schemeClr val="bg2"/>
                </a:solidFill>
              </a:rPr>
              <a:t>2013 Liberty Mutual Helmsman Management Services LLC . </a:t>
            </a:r>
            <a:r>
              <a:rPr lang="en-US" sz="700" dirty="0">
                <a:solidFill>
                  <a:schemeClr val="bg2"/>
                </a:solidFill>
              </a:rPr>
              <a:t>All rights reserved.</a:t>
            </a:r>
            <a:endParaRPr lang="en-US" sz="800" dirty="0">
              <a:solidFill>
                <a:schemeClr val="bg2"/>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29534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04825"/>
            <a:ext cx="2057400" cy="56213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04825"/>
            <a:ext cx="6019800" cy="56213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5366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504825"/>
            <a:ext cx="8229600" cy="43021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Tree>
    <p:extLst>
      <p:ext uri="{BB962C8B-B14F-4D97-AF65-F5344CB8AC3E}">
        <p14:creationId xmlns:p14="http://schemas.microsoft.com/office/powerpoint/2010/main" val="1988397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FCE7EBB-EF78-4338-9FF8-392F5FA952BC}" type="slidenum">
              <a:rPr lang="en-US"/>
              <a:pPr/>
              <a:t>‹#›</a:t>
            </a:fld>
            <a:endParaRPr lang="en-US"/>
          </a:p>
        </p:txBody>
      </p:sp>
    </p:spTree>
    <p:extLst>
      <p:ext uri="{BB962C8B-B14F-4D97-AF65-F5344CB8AC3E}">
        <p14:creationId xmlns:p14="http://schemas.microsoft.com/office/powerpoint/2010/main" val="3413253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34AB6E-115D-470B-9CDE-B46BC85577F9}" type="slidenum">
              <a:rPr lang="en-US"/>
              <a:pPr/>
              <a:t>‹#›</a:t>
            </a:fld>
            <a:endParaRPr lang="en-US"/>
          </a:p>
        </p:txBody>
      </p:sp>
    </p:spTree>
    <p:extLst>
      <p:ext uri="{BB962C8B-B14F-4D97-AF65-F5344CB8AC3E}">
        <p14:creationId xmlns:p14="http://schemas.microsoft.com/office/powerpoint/2010/main" val="10509487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000ED07-0549-47AA-B12E-40BE0E13E923}" type="slidenum">
              <a:rPr lang="en-US"/>
              <a:pPr/>
              <a:t>‹#›</a:t>
            </a:fld>
            <a:endParaRPr lang="en-US"/>
          </a:p>
        </p:txBody>
      </p:sp>
    </p:spTree>
    <p:extLst>
      <p:ext uri="{BB962C8B-B14F-4D97-AF65-F5344CB8AC3E}">
        <p14:creationId xmlns:p14="http://schemas.microsoft.com/office/powerpoint/2010/main" val="15741343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AE666C3-4AC1-4367-80F0-45AD5F02E2D2}" type="slidenum">
              <a:rPr lang="en-US"/>
              <a:pPr/>
              <a:t>‹#›</a:t>
            </a:fld>
            <a:endParaRPr lang="en-US"/>
          </a:p>
        </p:txBody>
      </p:sp>
    </p:spTree>
    <p:extLst>
      <p:ext uri="{BB962C8B-B14F-4D97-AF65-F5344CB8AC3E}">
        <p14:creationId xmlns:p14="http://schemas.microsoft.com/office/powerpoint/2010/main" val="33885854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6E1B854-5920-4D0A-9BAC-21C3EC63A5B7}" type="slidenum">
              <a:rPr lang="en-US"/>
              <a:pPr/>
              <a:t>‹#›</a:t>
            </a:fld>
            <a:endParaRPr lang="en-US"/>
          </a:p>
        </p:txBody>
      </p:sp>
    </p:spTree>
    <p:extLst>
      <p:ext uri="{BB962C8B-B14F-4D97-AF65-F5344CB8AC3E}">
        <p14:creationId xmlns:p14="http://schemas.microsoft.com/office/powerpoint/2010/main" val="20158103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8CFCE14-2368-4272-9399-990D0C09691D}" type="slidenum">
              <a:rPr lang="en-US"/>
              <a:pPr/>
              <a:t>‹#›</a:t>
            </a:fld>
            <a:endParaRPr lang="en-US"/>
          </a:p>
        </p:txBody>
      </p:sp>
    </p:spTree>
    <p:extLst>
      <p:ext uri="{BB962C8B-B14F-4D97-AF65-F5344CB8AC3E}">
        <p14:creationId xmlns:p14="http://schemas.microsoft.com/office/powerpoint/2010/main" val="15357081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856D041-693E-4C90-8A70-A3A004397798}" type="slidenum">
              <a:rPr lang="en-US"/>
              <a:pPr/>
              <a:t>‹#›</a:t>
            </a:fld>
            <a:endParaRPr lang="en-US"/>
          </a:p>
        </p:txBody>
      </p:sp>
    </p:spTree>
    <p:extLst>
      <p:ext uri="{BB962C8B-B14F-4D97-AF65-F5344CB8AC3E}">
        <p14:creationId xmlns:p14="http://schemas.microsoft.com/office/powerpoint/2010/main" val="3317320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41626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EF16BA1-DA76-4199-B8B2-33D1DF3227BD}" type="slidenum">
              <a:rPr lang="en-US"/>
              <a:pPr/>
              <a:t>‹#›</a:t>
            </a:fld>
            <a:endParaRPr lang="en-US"/>
          </a:p>
        </p:txBody>
      </p:sp>
    </p:spTree>
    <p:extLst>
      <p:ext uri="{BB962C8B-B14F-4D97-AF65-F5344CB8AC3E}">
        <p14:creationId xmlns:p14="http://schemas.microsoft.com/office/powerpoint/2010/main" val="827040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BCD2FF1-8282-4892-8DFD-CF7597BBD34B}" type="slidenum">
              <a:rPr lang="en-US"/>
              <a:pPr/>
              <a:t>‹#›</a:t>
            </a:fld>
            <a:endParaRPr lang="en-US"/>
          </a:p>
        </p:txBody>
      </p:sp>
    </p:spTree>
    <p:extLst>
      <p:ext uri="{BB962C8B-B14F-4D97-AF65-F5344CB8AC3E}">
        <p14:creationId xmlns:p14="http://schemas.microsoft.com/office/powerpoint/2010/main" val="8365608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F44E2E4-A4EE-4D3F-B90B-4151494A5312}" type="slidenum">
              <a:rPr lang="en-US"/>
              <a:pPr/>
              <a:t>‹#›</a:t>
            </a:fld>
            <a:endParaRPr lang="en-US"/>
          </a:p>
        </p:txBody>
      </p:sp>
    </p:spTree>
    <p:extLst>
      <p:ext uri="{BB962C8B-B14F-4D97-AF65-F5344CB8AC3E}">
        <p14:creationId xmlns:p14="http://schemas.microsoft.com/office/powerpoint/2010/main" val="10205780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74B6E23-601F-4E65-BDD3-C9B0B46420B4}" type="slidenum">
              <a:rPr lang="en-US"/>
              <a:pPr/>
              <a:t>‹#›</a:t>
            </a:fld>
            <a:endParaRPr lang="en-US"/>
          </a:p>
        </p:txBody>
      </p:sp>
    </p:spTree>
    <p:extLst>
      <p:ext uri="{BB962C8B-B14F-4D97-AF65-F5344CB8AC3E}">
        <p14:creationId xmlns:p14="http://schemas.microsoft.com/office/powerpoint/2010/main" val="24999793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D11F1F4C-6B68-43DE-8433-FC8AE923177B}" type="slidenum">
              <a:rPr lang="en-US"/>
              <a:pPr/>
              <a:t>‹#›</a:t>
            </a:fld>
            <a:endParaRPr lang="en-US"/>
          </a:p>
        </p:txBody>
      </p:sp>
    </p:spTree>
    <p:extLst>
      <p:ext uri="{BB962C8B-B14F-4D97-AF65-F5344CB8AC3E}">
        <p14:creationId xmlns:p14="http://schemas.microsoft.com/office/powerpoint/2010/main" val="42033535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65DC682-EFB6-4314-8BE1-1D34F6E42175}" type="slidenum">
              <a:rPr lang="en-US"/>
              <a:pPr/>
              <a:t>‹#›</a:t>
            </a:fld>
            <a:endParaRPr lang="en-US"/>
          </a:p>
        </p:txBody>
      </p:sp>
    </p:spTree>
    <p:extLst>
      <p:ext uri="{BB962C8B-B14F-4D97-AF65-F5344CB8AC3E}">
        <p14:creationId xmlns:p14="http://schemas.microsoft.com/office/powerpoint/2010/main" val="7242045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208A0019-4F63-4147-A272-E4ADF00E0AFC}" type="slidenum">
              <a:rPr lang="en-US"/>
              <a:pPr/>
              <a:t>‹#›</a:t>
            </a:fld>
            <a:endParaRPr lang="en-US"/>
          </a:p>
        </p:txBody>
      </p:sp>
    </p:spTree>
    <p:extLst>
      <p:ext uri="{BB962C8B-B14F-4D97-AF65-F5344CB8AC3E}">
        <p14:creationId xmlns:p14="http://schemas.microsoft.com/office/powerpoint/2010/main" val="28009249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A3F856D8-9261-43A4-999B-47122F4714C3}" type="slidenum">
              <a:rPr lang="en-US"/>
              <a:pPr/>
              <a:t>‹#›</a:t>
            </a:fld>
            <a:endParaRPr lang="en-US"/>
          </a:p>
        </p:txBody>
      </p:sp>
    </p:spTree>
    <p:extLst>
      <p:ext uri="{BB962C8B-B14F-4D97-AF65-F5344CB8AC3E}">
        <p14:creationId xmlns:p14="http://schemas.microsoft.com/office/powerpoint/2010/main" val="36185611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A33FDF74-B859-44D1-B420-45F3FEDA85D6}" type="slidenum">
              <a:rPr lang="en-US"/>
              <a:pPr/>
              <a:t>‹#›</a:t>
            </a:fld>
            <a:endParaRPr lang="en-US"/>
          </a:p>
        </p:txBody>
      </p:sp>
    </p:spTree>
    <p:extLst>
      <p:ext uri="{BB962C8B-B14F-4D97-AF65-F5344CB8AC3E}">
        <p14:creationId xmlns:p14="http://schemas.microsoft.com/office/powerpoint/2010/main" val="36478759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C6364AFC-2A1A-46AB-838F-EC644BCD159A}" type="slidenum">
              <a:rPr lang="en-US"/>
              <a:pPr/>
              <a:t>‹#›</a:t>
            </a:fld>
            <a:endParaRPr lang="en-US"/>
          </a:p>
        </p:txBody>
      </p:sp>
    </p:spTree>
    <p:extLst>
      <p:ext uri="{BB962C8B-B14F-4D97-AF65-F5344CB8AC3E}">
        <p14:creationId xmlns:p14="http://schemas.microsoft.com/office/powerpoint/2010/main" val="349965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643794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A00146D8-1035-4FEC-84B9-2F09C2BBD703}" type="slidenum">
              <a:rPr lang="en-US"/>
              <a:pPr/>
              <a:t>‹#›</a:t>
            </a:fld>
            <a:endParaRPr lang="en-US"/>
          </a:p>
        </p:txBody>
      </p:sp>
    </p:spTree>
    <p:extLst>
      <p:ext uri="{BB962C8B-B14F-4D97-AF65-F5344CB8AC3E}">
        <p14:creationId xmlns:p14="http://schemas.microsoft.com/office/powerpoint/2010/main" val="37024442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A223AA0E-0A81-4D95-8152-CD15D3AC7240}" type="slidenum">
              <a:rPr lang="en-US"/>
              <a:pPr/>
              <a:t>‹#›</a:t>
            </a:fld>
            <a:endParaRPr lang="en-US"/>
          </a:p>
        </p:txBody>
      </p:sp>
    </p:spTree>
    <p:extLst>
      <p:ext uri="{BB962C8B-B14F-4D97-AF65-F5344CB8AC3E}">
        <p14:creationId xmlns:p14="http://schemas.microsoft.com/office/powerpoint/2010/main" val="31389332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46A6E57D-036F-42AF-8406-2D45B60BDD92}" type="slidenum">
              <a:rPr lang="en-US"/>
              <a:pPr/>
              <a:t>‹#›</a:t>
            </a:fld>
            <a:endParaRPr lang="en-US"/>
          </a:p>
        </p:txBody>
      </p:sp>
    </p:spTree>
    <p:extLst>
      <p:ext uri="{BB962C8B-B14F-4D97-AF65-F5344CB8AC3E}">
        <p14:creationId xmlns:p14="http://schemas.microsoft.com/office/powerpoint/2010/main" val="27883199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BA2A91AF-9531-4CBF-BBCE-86EB49203A19}" type="slidenum">
              <a:rPr lang="en-US"/>
              <a:pPr/>
              <a:t>‹#›</a:t>
            </a:fld>
            <a:endParaRPr lang="en-US"/>
          </a:p>
        </p:txBody>
      </p:sp>
    </p:spTree>
    <p:extLst>
      <p:ext uri="{BB962C8B-B14F-4D97-AF65-F5344CB8AC3E}">
        <p14:creationId xmlns:p14="http://schemas.microsoft.com/office/powerpoint/2010/main" val="36055973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B3A72873-D36D-412C-9A20-7071F5AE820D}" type="slidenum">
              <a:rPr lang="en-US"/>
              <a:pPr/>
              <a:t>‹#›</a:t>
            </a:fld>
            <a:endParaRPr lang="en-US"/>
          </a:p>
        </p:txBody>
      </p:sp>
    </p:spTree>
    <p:extLst>
      <p:ext uri="{BB962C8B-B14F-4D97-AF65-F5344CB8AC3E}">
        <p14:creationId xmlns:p14="http://schemas.microsoft.com/office/powerpoint/2010/main" val="456384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5769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2489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0923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4868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1260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13012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tif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21384" name="Line 8"/>
          <p:cNvSpPr>
            <a:spLocks noChangeShapeType="1"/>
          </p:cNvSpPr>
          <p:nvPr/>
        </p:nvSpPr>
        <p:spPr bwMode="auto">
          <a:xfrm flipV="1">
            <a:off x="473075" y="388938"/>
            <a:ext cx="7945438" cy="0"/>
          </a:xfrm>
          <a:prstGeom prst="line">
            <a:avLst/>
          </a:prstGeom>
          <a:noFill/>
          <a:ln w="9525">
            <a:solidFill>
              <a:srgbClr val="F4D87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21378" name="Rectangle 2"/>
          <p:cNvSpPr>
            <a:spLocks noGrp="1" noChangeArrowheads="1"/>
          </p:cNvSpPr>
          <p:nvPr>
            <p:ph type="title"/>
          </p:nvPr>
        </p:nvSpPr>
        <p:spPr bwMode="auto">
          <a:xfrm>
            <a:off x="457200" y="504825"/>
            <a:ext cx="8229600" cy="43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2137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First level bullet</a:t>
            </a:r>
          </a:p>
          <a:p>
            <a:pPr lvl="1"/>
            <a:r>
              <a:rPr lang="en-US" smtClean="0"/>
              <a:t>Second level bullet</a:t>
            </a:r>
          </a:p>
          <a:p>
            <a:pPr lvl="2"/>
            <a:r>
              <a:rPr lang="en-US" smtClean="0"/>
              <a:t>Third level bullet</a:t>
            </a:r>
          </a:p>
          <a:p>
            <a:pPr lvl="3"/>
            <a:r>
              <a:rPr lang="en-US" smtClean="0"/>
              <a:t>Fourth level bullet</a:t>
            </a:r>
          </a:p>
        </p:txBody>
      </p:sp>
      <p:sp>
        <p:nvSpPr>
          <p:cNvPr id="2021390" name="Text Box 14"/>
          <p:cNvSpPr txBox="1">
            <a:spLocks noChangeArrowheads="1"/>
          </p:cNvSpPr>
          <p:nvPr/>
        </p:nvSpPr>
        <p:spPr bwMode="auto">
          <a:xfrm>
            <a:off x="455613" y="9525"/>
            <a:ext cx="6554787"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l">
              <a:spcBef>
                <a:spcPct val="50000"/>
              </a:spcBef>
            </a:pPr>
            <a:r>
              <a:rPr lang="en-US" sz="1400">
                <a:solidFill>
                  <a:srgbClr val="AAAAAA"/>
                </a:solidFill>
              </a:rPr>
              <a:t>Litigation Management Protocols</a:t>
            </a:r>
            <a:r>
              <a:rPr lang="en-US" sz="1400"/>
              <a:t> </a:t>
            </a:r>
            <a:endParaRPr lang="en-US" sz="1400">
              <a:solidFill>
                <a:srgbClr val="AAAAAA"/>
              </a:solidFill>
            </a:endParaRPr>
          </a:p>
        </p:txBody>
      </p:sp>
      <p:sp>
        <p:nvSpPr>
          <p:cNvPr id="2" name="Rectangle 1"/>
          <p:cNvSpPr/>
          <p:nvPr userDrawn="1"/>
        </p:nvSpPr>
        <p:spPr>
          <a:xfrm>
            <a:off x="2743200" y="6566694"/>
            <a:ext cx="6274594" cy="200055"/>
          </a:xfrm>
          <a:prstGeom prst="rect">
            <a:avLst/>
          </a:prstGeom>
        </p:spPr>
        <p:txBody>
          <a:bodyPr wrap="square">
            <a:spAutoFit/>
          </a:bodyPr>
          <a:lstStyle/>
          <a:p>
            <a:pPr algn="r"/>
            <a:r>
              <a:rPr lang="en-US" sz="700" b="0" i="0" u="none" strike="noStrike" kern="1200" baseline="0" dirty="0" smtClean="0">
                <a:solidFill>
                  <a:schemeClr val="tx1"/>
                </a:solidFill>
                <a:latin typeface="Arial" charset="0"/>
                <a:ea typeface="+mn-ea"/>
                <a:cs typeface="+mn-cs"/>
              </a:rPr>
              <a:t>Nothing in this document is intended to interfere with counsels’ obligation to adequately and professionally represent their clients. </a:t>
            </a:r>
            <a:endParaRPr lang="en-US" sz="700" dirty="0"/>
          </a:p>
        </p:txBody>
      </p:sp>
      <p:sp>
        <p:nvSpPr>
          <p:cNvPr id="8" name="Text Box 24"/>
          <p:cNvSpPr txBox="1">
            <a:spLocks noChangeArrowheads="1"/>
          </p:cNvSpPr>
          <p:nvPr userDrawn="1"/>
        </p:nvSpPr>
        <p:spPr bwMode="auto">
          <a:xfrm>
            <a:off x="304800" y="6559550"/>
            <a:ext cx="6350000"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n-US" sz="700" dirty="0">
                <a:solidFill>
                  <a:schemeClr val="bg2"/>
                </a:solidFill>
              </a:rPr>
              <a:t>© </a:t>
            </a:r>
            <a:r>
              <a:rPr lang="en-US" sz="700" dirty="0" smtClean="0">
                <a:solidFill>
                  <a:schemeClr val="bg2"/>
                </a:solidFill>
              </a:rPr>
              <a:t>2013 Liberty Mutual Helmsman Management Services LLC . </a:t>
            </a:r>
            <a:r>
              <a:rPr lang="en-US" sz="700" dirty="0">
                <a:solidFill>
                  <a:schemeClr val="bg2"/>
                </a:solidFill>
              </a:rPr>
              <a:t>All rights reserved.</a:t>
            </a:r>
            <a:endParaRPr lang="en-US" sz="800" dirty="0">
              <a:solidFill>
                <a:schemeClr val="bg2"/>
              </a:solidFill>
            </a:endParaRPr>
          </a:p>
        </p:txBody>
      </p:sp>
      <p:pic>
        <p:nvPicPr>
          <p:cNvPr id="4" name="Picture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04800" y="6087296"/>
            <a:ext cx="1909953" cy="432945"/>
          </a:xfrm>
          <a:prstGeom prst="rect">
            <a:avLst/>
          </a:prstGeom>
        </p:spPr>
      </p:pic>
    </p:spTree>
  </p:cSld>
  <p:clrMap bg1="lt1" tx1="dk1" bg2="lt2" tx2="dk2" accent1="accent1" accent2="accent2" accent3="accent3" accent4="accent4" accent5="accent5" accent6="accent6" hlink="hlink" folHlink="folHlink"/>
  <p:sldLayoutIdLst>
    <p:sldLayoutId id="2147483653"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94" r:id="rId12"/>
  </p:sldLayoutIdLst>
  <p:txStyles>
    <p:titleStyle>
      <a:lvl1pPr algn="l" rtl="0" fontAlgn="base">
        <a:spcBef>
          <a:spcPct val="0"/>
        </a:spcBef>
        <a:spcAft>
          <a:spcPct val="0"/>
        </a:spcAft>
        <a:defRPr sz="2400">
          <a:solidFill>
            <a:schemeClr val="tx2"/>
          </a:solidFill>
          <a:latin typeface="+mj-lt"/>
          <a:ea typeface="+mj-ea"/>
          <a:cs typeface="+mj-cs"/>
        </a:defRPr>
      </a:lvl1pPr>
      <a:lvl2pPr algn="l" rtl="0" fontAlgn="base">
        <a:spcBef>
          <a:spcPct val="0"/>
        </a:spcBef>
        <a:spcAft>
          <a:spcPct val="0"/>
        </a:spcAft>
        <a:defRPr sz="2400">
          <a:solidFill>
            <a:schemeClr val="tx2"/>
          </a:solidFill>
          <a:latin typeface="Arial" charset="0"/>
        </a:defRPr>
      </a:lvl2pPr>
      <a:lvl3pPr algn="l" rtl="0" fontAlgn="base">
        <a:spcBef>
          <a:spcPct val="0"/>
        </a:spcBef>
        <a:spcAft>
          <a:spcPct val="0"/>
        </a:spcAft>
        <a:defRPr sz="2400">
          <a:solidFill>
            <a:schemeClr val="tx2"/>
          </a:solidFill>
          <a:latin typeface="Arial" charset="0"/>
        </a:defRPr>
      </a:lvl3pPr>
      <a:lvl4pPr algn="l" rtl="0" fontAlgn="base">
        <a:spcBef>
          <a:spcPct val="0"/>
        </a:spcBef>
        <a:spcAft>
          <a:spcPct val="0"/>
        </a:spcAft>
        <a:defRPr sz="2400">
          <a:solidFill>
            <a:schemeClr val="tx2"/>
          </a:solidFill>
          <a:latin typeface="Arial" charset="0"/>
        </a:defRPr>
      </a:lvl4pPr>
      <a:lvl5pPr algn="l" rtl="0" fontAlgn="base">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p:titleStyle>
    <p:bodyStyle>
      <a:lvl1pPr marL="342900" indent="-342900" algn="l" rtl="0" fontAlgn="base">
        <a:spcBef>
          <a:spcPct val="50000"/>
        </a:spcBef>
        <a:spcAft>
          <a:spcPct val="0"/>
        </a:spcAft>
        <a:buClr>
          <a:srgbClr val="7F8DB0"/>
        </a:buClr>
        <a:buSzPct val="80000"/>
        <a:buFont typeface="Wingdings" pitchFamily="2" charset="2"/>
        <a:buChar char="n"/>
        <a:defRPr sz="2000">
          <a:solidFill>
            <a:schemeClr val="tx1"/>
          </a:solidFill>
          <a:latin typeface="+mn-lt"/>
          <a:ea typeface="+mn-ea"/>
          <a:cs typeface="+mn-cs"/>
        </a:defRPr>
      </a:lvl1pPr>
      <a:lvl2pPr marL="742950" indent="-285750" algn="l" rtl="0" fontAlgn="base">
        <a:spcBef>
          <a:spcPct val="35000"/>
        </a:spcBef>
        <a:spcAft>
          <a:spcPct val="0"/>
        </a:spcAft>
        <a:buClr>
          <a:srgbClr val="7F8DB0"/>
        </a:buClr>
        <a:buFont typeface="Arial" charset="0"/>
        <a:buChar char="–"/>
        <a:defRPr sz="2000">
          <a:solidFill>
            <a:schemeClr val="tx1"/>
          </a:solidFill>
          <a:latin typeface="+mn-lt"/>
        </a:defRPr>
      </a:lvl2pPr>
      <a:lvl3pPr marL="1143000" indent="-228600" algn="l" rtl="0" fontAlgn="base">
        <a:spcBef>
          <a:spcPct val="35000"/>
        </a:spcBef>
        <a:spcAft>
          <a:spcPct val="0"/>
        </a:spcAft>
        <a:buClr>
          <a:srgbClr val="7F8DB0"/>
        </a:buClr>
        <a:buSzPct val="80000"/>
        <a:buFont typeface="Wingdings" pitchFamily="2" charset="2"/>
        <a:buChar char="n"/>
        <a:defRPr sz="2000">
          <a:solidFill>
            <a:schemeClr val="tx1"/>
          </a:solidFill>
          <a:latin typeface="+mn-lt"/>
        </a:defRPr>
      </a:lvl3pPr>
      <a:lvl4pPr marL="1600200" indent="-228600" algn="l" rtl="0" fontAlgn="base">
        <a:spcBef>
          <a:spcPct val="20000"/>
        </a:spcBef>
        <a:spcAft>
          <a:spcPct val="0"/>
        </a:spcAft>
        <a:buClr>
          <a:srgbClr val="7F8DB0"/>
        </a:buClr>
        <a:buFont typeface="Arial" charset="0"/>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152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6152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1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261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261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905DB218-F329-43A4-8A81-3C3C2A5D9DF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582542" name="Rectangle 14"/>
          <p:cNvSpPr>
            <a:spLocks noChangeArrowheads="1"/>
          </p:cNvSpPr>
          <p:nvPr userDrawn="1"/>
        </p:nvSpPr>
        <p:spPr bwMode="auto">
          <a:xfrm>
            <a:off x="1692275" y="1223963"/>
            <a:ext cx="7294563" cy="46037"/>
          </a:xfrm>
          <a:prstGeom prst="rect">
            <a:avLst/>
          </a:prstGeom>
          <a:gradFill rotWithShape="1">
            <a:gsLst>
              <a:gs pos="0">
                <a:srgbClr val="F4D87F"/>
              </a:gs>
              <a:gs pos="100000">
                <a:schemeClr val="bg1"/>
              </a:gs>
            </a:gsLst>
            <a:lin ang="0" scaled="1"/>
          </a:gra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582530" name="Line 2"/>
          <p:cNvSpPr>
            <a:spLocks noChangeShapeType="1"/>
          </p:cNvSpPr>
          <p:nvPr/>
        </p:nvSpPr>
        <p:spPr bwMode="auto">
          <a:xfrm flipV="1">
            <a:off x="473075" y="388938"/>
            <a:ext cx="7945438" cy="0"/>
          </a:xfrm>
          <a:prstGeom prst="line">
            <a:avLst/>
          </a:prstGeom>
          <a:noFill/>
          <a:ln w="9525">
            <a:solidFill>
              <a:srgbClr val="F4D87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82531" name="Text Box 3"/>
          <p:cNvSpPr txBox="1">
            <a:spLocks noChangeArrowheads="1"/>
          </p:cNvSpPr>
          <p:nvPr/>
        </p:nvSpPr>
        <p:spPr bwMode="auto">
          <a:xfrm>
            <a:off x="455613" y="9525"/>
            <a:ext cx="6554787"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l">
              <a:spcBef>
                <a:spcPct val="50000"/>
              </a:spcBef>
            </a:pPr>
            <a:r>
              <a:rPr lang="en-US" sz="1400">
                <a:solidFill>
                  <a:srgbClr val="AAAAAA"/>
                </a:solidFill>
              </a:rPr>
              <a:t>Litigation Management Protocols</a:t>
            </a:r>
          </a:p>
        </p:txBody>
      </p:sp>
      <p:sp>
        <p:nvSpPr>
          <p:cNvPr id="2582533" name="Rectangle 5"/>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First level bullet</a:t>
            </a:r>
          </a:p>
          <a:p>
            <a:pPr lvl="1"/>
            <a:r>
              <a:rPr lang="en-US" smtClean="0"/>
              <a:t>Second level bullet</a:t>
            </a:r>
          </a:p>
          <a:p>
            <a:pPr lvl="2"/>
            <a:r>
              <a:rPr lang="en-US" smtClean="0"/>
              <a:t>Third level bullet</a:t>
            </a:r>
          </a:p>
          <a:p>
            <a:pPr lvl="3"/>
            <a:r>
              <a:rPr lang="en-US" smtClean="0"/>
              <a:t>Fourth level bullet</a:t>
            </a:r>
          </a:p>
        </p:txBody>
      </p:sp>
      <p:sp>
        <p:nvSpPr>
          <p:cNvPr id="2582534" name="Rectangle 6"/>
          <p:cNvSpPr>
            <a:spLocks noChangeArrowheads="1"/>
          </p:cNvSpPr>
          <p:nvPr/>
        </p:nvSpPr>
        <p:spPr bwMode="auto">
          <a:xfrm>
            <a:off x="457200" y="630238"/>
            <a:ext cx="12636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2400"/>
              <a:t>Agenda</a:t>
            </a:r>
          </a:p>
        </p:txBody>
      </p:sp>
      <p:pic>
        <p:nvPicPr>
          <p:cNvPr id="2582535" name="Picture 7" descr="icon_agenda_med"/>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550150" y="796925"/>
            <a:ext cx="831850" cy="836613"/>
          </a:xfrm>
          <a:prstGeom prst="rect">
            <a:avLst/>
          </a:prstGeom>
          <a:noFill/>
          <a:extLst>
            <a:ext uri="{909E8E84-426E-40DD-AFC4-6F175D3DCCD1}">
              <a14:hiddenFill xmlns:a14="http://schemas.microsoft.com/office/drawing/2010/main">
                <a:solidFill>
                  <a:srgbClr val="FFFFFF"/>
                </a:solidFill>
              </a14:hiddenFill>
            </a:ext>
          </a:extLst>
        </p:spPr>
      </p:pic>
      <p:sp>
        <p:nvSpPr>
          <p:cNvPr id="2582538" name="Rectangle 10"/>
          <p:cNvSpPr>
            <a:spLocks noGrp="1" noChangeArrowheads="1"/>
          </p:cNvSpPr>
          <p:nvPr>
            <p:ph type="sldNum" sz="quarter" idx="4"/>
          </p:nvPr>
        </p:nvSpPr>
        <p:spPr bwMode="auto">
          <a:xfrm>
            <a:off x="4251325" y="6245225"/>
            <a:ext cx="503238"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162CDF0B-4A60-4E93-91A2-B6B13809041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l" rtl="0" fontAlgn="base">
        <a:spcBef>
          <a:spcPct val="0"/>
        </a:spcBef>
        <a:spcAft>
          <a:spcPct val="0"/>
        </a:spcAft>
        <a:defRPr sz="2400">
          <a:solidFill>
            <a:schemeClr val="tx1"/>
          </a:solidFill>
          <a:latin typeface="+mj-lt"/>
          <a:ea typeface="+mj-ea"/>
          <a:cs typeface="+mj-cs"/>
        </a:defRPr>
      </a:lvl1pPr>
      <a:lvl2pPr algn="l" rtl="0" fontAlgn="base">
        <a:spcBef>
          <a:spcPct val="0"/>
        </a:spcBef>
        <a:spcAft>
          <a:spcPct val="0"/>
        </a:spcAft>
        <a:defRPr sz="2400">
          <a:solidFill>
            <a:schemeClr val="tx1"/>
          </a:solidFill>
          <a:latin typeface="Arial" charset="0"/>
        </a:defRPr>
      </a:lvl2pPr>
      <a:lvl3pPr algn="l" rtl="0" fontAlgn="base">
        <a:spcBef>
          <a:spcPct val="0"/>
        </a:spcBef>
        <a:spcAft>
          <a:spcPct val="0"/>
        </a:spcAft>
        <a:defRPr sz="2400">
          <a:solidFill>
            <a:schemeClr val="tx1"/>
          </a:solidFill>
          <a:latin typeface="Arial" charset="0"/>
        </a:defRPr>
      </a:lvl3pPr>
      <a:lvl4pPr algn="l" rtl="0" fontAlgn="base">
        <a:spcBef>
          <a:spcPct val="0"/>
        </a:spcBef>
        <a:spcAft>
          <a:spcPct val="0"/>
        </a:spcAft>
        <a:defRPr sz="2400">
          <a:solidFill>
            <a:schemeClr val="tx1"/>
          </a:solidFill>
          <a:latin typeface="Arial" charset="0"/>
        </a:defRPr>
      </a:lvl4pPr>
      <a:lvl5pPr algn="l" rtl="0" fontAlgn="base">
        <a:spcBef>
          <a:spcPct val="0"/>
        </a:spcBef>
        <a:spcAft>
          <a:spcPct val="0"/>
        </a:spcAft>
        <a:defRPr sz="2400">
          <a:solidFill>
            <a:schemeClr val="tx1"/>
          </a:solidFill>
          <a:latin typeface="Arial" charset="0"/>
        </a:defRPr>
      </a:lvl5pPr>
      <a:lvl6pPr marL="457200" algn="l" rtl="0" fontAlgn="base">
        <a:spcBef>
          <a:spcPct val="0"/>
        </a:spcBef>
        <a:spcAft>
          <a:spcPct val="0"/>
        </a:spcAft>
        <a:defRPr sz="2400">
          <a:solidFill>
            <a:schemeClr val="tx1"/>
          </a:solidFill>
          <a:latin typeface="Arial" charset="0"/>
        </a:defRPr>
      </a:lvl6pPr>
      <a:lvl7pPr marL="914400" algn="l" rtl="0" fontAlgn="base">
        <a:spcBef>
          <a:spcPct val="0"/>
        </a:spcBef>
        <a:spcAft>
          <a:spcPct val="0"/>
        </a:spcAft>
        <a:defRPr sz="2400">
          <a:solidFill>
            <a:schemeClr val="tx1"/>
          </a:solidFill>
          <a:latin typeface="Arial" charset="0"/>
        </a:defRPr>
      </a:lvl7pPr>
      <a:lvl8pPr marL="1371600" algn="l" rtl="0" fontAlgn="base">
        <a:spcBef>
          <a:spcPct val="0"/>
        </a:spcBef>
        <a:spcAft>
          <a:spcPct val="0"/>
        </a:spcAft>
        <a:defRPr sz="2400">
          <a:solidFill>
            <a:schemeClr val="tx1"/>
          </a:solidFill>
          <a:latin typeface="Arial" charset="0"/>
        </a:defRPr>
      </a:lvl8pPr>
      <a:lvl9pPr marL="1828800" algn="l" rtl="0" fontAlgn="base">
        <a:spcBef>
          <a:spcPct val="0"/>
        </a:spcBef>
        <a:spcAft>
          <a:spcPct val="0"/>
        </a:spcAft>
        <a:defRPr sz="2400">
          <a:solidFill>
            <a:schemeClr val="tx1"/>
          </a:solidFill>
          <a:latin typeface="Arial" charset="0"/>
        </a:defRPr>
      </a:lvl9pPr>
    </p:titleStyle>
    <p:bodyStyle>
      <a:lvl1pPr marL="342900" indent="-342900" algn="l" rtl="0" fontAlgn="base">
        <a:spcBef>
          <a:spcPct val="50000"/>
        </a:spcBef>
        <a:spcAft>
          <a:spcPct val="0"/>
        </a:spcAft>
        <a:buClr>
          <a:srgbClr val="7F8DB0"/>
        </a:buClr>
        <a:buSzPct val="80000"/>
        <a:buFont typeface="Wingdings" pitchFamily="2" charset="2"/>
        <a:buChar char="n"/>
        <a:defRPr sz="2000">
          <a:solidFill>
            <a:schemeClr val="tx1"/>
          </a:solidFill>
          <a:latin typeface="+mn-lt"/>
          <a:ea typeface="+mn-ea"/>
          <a:cs typeface="+mn-cs"/>
        </a:defRPr>
      </a:lvl1pPr>
      <a:lvl2pPr marL="742950" indent="-285750" algn="l" rtl="0" fontAlgn="base">
        <a:spcBef>
          <a:spcPct val="35000"/>
        </a:spcBef>
        <a:spcAft>
          <a:spcPct val="0"/>
        </a:spcAft>
        <a:buClr>
          <a:srgbClr val="7F8DB0"/>
        </a:buClr>
        <a:buFont typeface="Arial" charset="0"/>
        <a:buChar char="–"/>
        <a:defRPr sz="2000">
          <a:solidFill>
            <a:schemeClr val="tx1"/>
          </a:solidFill>
          <a:latin typeface="+mn-lt"/>
        </a:defRPr>
      </a:lvl2pPr>
      <a:lvl3pPr marL="1143000" indent="-228600" algn="l" rtl="0" fontAlgn="base">
        <a:spcBef>
          <a:spcPct val="35000"/>
        </a:spcBef>
        <a:spcAft>
          <a:spcPct val="0"/>
        </a:spcAft>
        <a:buClr>
          <a:srgbClr val="7F8DB0"/>
        </a:buClr>
        <a:buSzPct val="80000"/>
        <a:buFont typeface="Wingdings" pitchFamily="2" charset="2"/>
        <a:buChar char="n"/>
        <a:defRPr sz="2000">
          <a:solidFill>
            <a:schemeClr val="tx1"/>
          </a:solidFill>
          <a:latin typeface="+mn-lt"/>
        </a:defRPr>
      </a:lvl3pPr>
      <a:lvl4pPr marL="1600200" indent="-228600" algn="l" rtl="0" fontAlgn="base">
        <a:spcBef>
          <a:spcPct val="20000"/>
        </a:spcBef>
        <a:spcAft>
          <a:spcPct val="0"/>
        </a:spcAft>
        <a:buClr>
          <a:srgbClr val="7F8DB0"/>
        </a:buClr>
        <a:buFont typeface="Arial" charset="0"/>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5892" name="Rectangle 4"/>
          <p:cNvSpPr>
            <a:spLocks noGrp="1" noChangeArrowheads="1"/>
          </p:cNvSpPr>
          <p:nvPr>
            <p:ph type="subTitle" idx="1"/>
          </p:nvPr>
        </p:nvSpPr>
        <p:spPr>
          <a:xfrm>
            <a:off x="1162050" y="3270250"/>
            <a:ext cx="6343650" cy="1825625"/>
          </a:xfrm>
        </p:spPr>
        <p:txBody>
          <a:bodyPr/>
          <a:lstStyle/>
          <a:p>
            <a:pPr algn="ctr"/>
            <a:r>
              <a:rPr lang="en-US" sz="3200" dirty="0" smtClean="0">
                <a:solidFill>
                  <a:schemeClr val="tx1">
                    <a:lumMod val="65000"/>
                    <a:lumOff val="35000"/>
                  </a:schemeClr>
                </a:solidFill>
              </a:rPr>
              <a:t>Property, Auto &amp; Liability</a:t>
            </a:r>
          </a:p>
          <a:p>
            <a:pPr algn="ctr"/>
            <a:r>
              <a:rPr lang="en-US" sz="3200" dirty="0" smtClean="0">
                <a:solidFill>
                  <a:schemeClr val="tx1">
                    <a:lumMod val="65000"/>
                    <a:lumOff val="35000"/>
                  </a:schemeClr>
                </a:solidFill>
              </a:rPr>
              <a:t>Commercial Insurance</a:t>
            </a:r>
            <a:endParaRPr lang="en-US" sz="3200" dirty="0">
              <a:solidFill>
                <a:schemeClr val="tx1">
                  <a:lumMod val="65000"/>
                  <a:lumOff val="35000"/>
                </a:schemeClr>
              </a:solidFill>
            </a:endParaRPr>
          </a:p>
        </p:txBody>
      </p:sp>
      <p:sp>
        <p:nvSpPr>
          <p:cNvPr id="1445891" name="Rectangle 3"/>
          <p:cNvSpPr>
            <a:spLocks noGrp="1" noChangeArrowheads="1"/>
          </p:cNvSpPr>
          <p:nvPr>
            <p:ph type="ctrTitle" sz="quarter"/>
          </p:nvPr>
        </p:nvSpPr>
        <p:spPr/>
        <p:txBody>
          <a:bodyPr/>
          <a:lstStyle/>
          <a:p>
            <a:r>
              <a:rPr lang="en-US" sz="2200" dirty="0" smtClean="0"/>
              <a:t>Liberty </a:t>
            </a:r>
            <a:r>
              <a:rPr lang="en-US" sz="2200" dirty="0"/>
              <a:t>Mutual Helmsman Management Services </a:t>
            </a:r>
            <a:r>
              <a:rPr lang="en-US" sz="2200" dirty="0" smtClean="0"/>
              <a:t>LLC</a:t>
            </a:r>
            <a:r>
              <a:rPr lang="en-US" dirty="0" smtClean="0"/>
              <a:t/>
            </a:r>
            <a:br>
              <a:rPr lang="en-US" dirty="0" smtClean="0"/>
            </a:br>
            <a:r>
              <a:rPr lang="en-US" dirty="0" smtClean="0"/>
              <a:t>Litigation </a:t>
            </a:r>
            <a:r>
              <a:rPr lang="en-US" dirty="0"/>
              <a:t>Management Protocols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01050" name="Group 90"/>
          <p:cNvGrpSpPr>
            <a:grpSpLocks/>
          </p:cNvGrpSpPr>
          <p:nvPr/>
        </p:nvGrpSpPr>
        <p:grpSpPr bwMode="auto">
          <a:xfrm>
            <a:off x="7188200" y="1952625"/>
            <a:ext cx="1336675" cy="1752600"/>
            <a:chOff x="4528" y="1230"/>
            <a:chExt cx="842" cy="1104"/>
          </a:xfrm>
        </p:grpSpPr>
        <p:sp>
          <p:nvSpPr>
            <p:cNvPr id="2600988" name="Rectangle 28"/>
            <p:cNvSpPr>
              <a:spLocks noChangeArrowheads="1"/>
            </p:cNvSpPr>
            <p:nvPr/>
          </p:nvSpPr>
          <p:spPr bwMode="auto">
            <a:xfrm>
              <a:off x="4528" y="1230"/>
              <a:ext cx="806" cy="372"/>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01016" name="Line 56"/>
            <p:cNvSpPr>
              <a:spLocks noChangeShapeType="1"/>
            </p:cNvSpPr>
            <p:nvPr/>
          </p:nvSpPr>
          <p:spPr bwMode="auto">
            <a:xfrm>
              <a:off x="5154" y="1602"/>
              <a:ext cx="0" cy="73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00974" name="Text Box 14"/>
            <p:cNvSpPr txBox="1">
              <a:spLocks noChangeArrowheads="1"/>
            </p:cNvSpPr>
            <p:nvPr/>
          </p:nvSpPr>
          <p:spPr bwMode="auto">
            <a:xfrm>
              <a:off x="4594" y="1255"/>
              <a:ext cx="776" cy="2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Claims settles case or re-evaluates litigation strategy with Legal. </a:t>
              </a:r>
            </a:p>
          </p:txBody>
        </p:sp>
      </p:grpSp>
      <p:sp>
        <p:nvSpPr>
          <p:cNvPr id="2601029" name="Line 69"/>
          <p:cNvSpPr>
            <a:spLocks noChangeShapeType="1"/>
          </p:cNvSpPr>
          <p:nvPr/>
        </p:nvSpPr>
        <p:spPr bwMode="auto">
          <a:xfrm>
            <a:off x="561975" y="5953125"/>
            <a:ext cx="7953375" cy="0"/>
          </a:xfrm>
          <a:prstGeom prst="line">
            <a:avLst/>
          </a:prstGeom>
          <a:noFill/>
          <a:ln w="9525">
            <a:solidFill>
              <a:srgbClr val="EAEAE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01028" name="Line 68"/>
          <p:cNvSpPr>
            <a:spLocks noChangeShapeType="1"/>
          </p:cNvSpPr>
          <p:nvPr/>
        </p:nvSpPr>
        <p:spPr bwMode="auto">
          <a:xfrm>
            <a:off x="571500" y="1304925"/>
            <a:ext cx="7953375" cy="0"/>
          </a:xfrm>
          <a:prstGeom prst="line">
            <a:avLst/>
          </a:prstGeom>
          <a:noFill/>
          <a:ln w="9525">
            <a:solidFill>
              <a:srgbClr val="EAEAE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00962" name="Rectangle 2"/>
          <p:cNvSpPr>
            <a:spLocks noGrp="1" noChangeArrowheads="1"/>
          </p:cNvSpPr>
          <p:nvPr>
            <p:ph type="title"/>
          </p:nvPr>
        </p:nvSpPr>
        <p:spPr>
          <a:noFill/>
          <a:ln/>
        </p:spPr>
        <p:txBody>
          <a:bodyPr/>
          <a:lstStyle/>
          <a:p>
            <a:r>
              <a:rPr lang="en-US" sz="2000"/>
              <a:t>PAL Settle Strategy</a:t>
            </a:r>
          </a:p>
        </p:txBody>
      </p:sp>
      <p:sp>
        <p:nvSpPr>
          <p:cNvPr id="2600984" name="Rectangle 24"/>
          <p:cNvSpPr>
            <a:spLocks noChangeArrowheads="1"/>
          </p:cNvSpPr>
          <p:nvPr/>
        </p:nvSpPr>
        <p:spPr bwMode="auto">
          <a:xfrm>
            <a:off x="568325" y="1914525"/>
            <a:ext cx="812800" cy="812800"/>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00965" name="Text Box 5"/>
          <p:cNvSpPr txBox="1">
            <a:spLocks noChangeArrowheads="1"/>
          </p:cNvSpPr>
          <p:nvPr/>
        </p:nvSpPr>
        <p:spPr bwMode="auto">
          <a:xfrm>
            <a:off x="604838" y="1985963"/>
            <a:ext cx="711200" cy="54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spcBef>
                <a:spcPct val="50000"/>
              </a:spcBef>
            </a:pPr>
            <a:r>
              <a:rPr lang="en-US" sz="900"/>
              <a:t>Claims  recommends  settle strategy.</a:t>
            </a:r>
          </a:p>
        </p:txBody>
      </p:sp>
      <p:sp>
        <p:nvSpPr>
          <p:cNvPr id="2601003" name="Line 43"/>
          <p:cNvSpPr>
            <a:spLocks noChangeShapeType="1"/>
          </p:cNvSpPr>
          <p:nvPr/>
        </p:nvSpPr>
        <p:spPr bwMode="auto">
          <a:xfrm>
            <a:off x="714375" y="2705100"/>
            <a:ext cx="0" cy="99060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601031" name="Group 71"/>
          <p:cNvGrpSpPr>
            <a:grpSpLocks/>
          </p:cNvGrpSpPr>
          <p:nvPr/>
        </p:nvGrpSpPr>
        <p:grpSpPr bwMode="auto">
          <a:xfrm>
            <a:off x="962025" y="3181350"/>
            <a:ext cx="1346200" cy="2647950"/>
            <a:chOff x="120" y="2004"/>
            <a:chExt cx="848" cy="1668"/>
          </a:xfrm>
        </p:grpSpPr>
        <p:grpSp>
          <p:nvGrpSpPr>
            <p:cNvPr id="2600990" name="Group 30"/>
            <p:cNvGrpSpPr>
              <a:grpSpLocks/>
            </p:cNvGrpSpPr>
            <p:nvPr/>
          </p:nvGrpSpPr>
          <p:grpSpPr bwMode="auto">
            <a:xfrm>
              <a:off x="162" y="2574"/>
              <a:ext cx="806" cy="1098"/>
              <a:chOff x="270" y="2220"/>
              <a:chExt cx="806" cy="1098"/>
            </a:xfrm>
          </p:grpSpPr>
          <p:sp>
            <p:nvSpPr>
              <p:cNvPr id="2600978" name="Rectangle 18"/>
              <p:cNvSpPr>
                <a:spLocks noChangeArrowheads="1"/>
              </p:cNvSpPr>
              <p:nvPr/>
            </p:nvSpPr>
            <p:spPr bwMode="auto">
              <a:xfrm>
                <a:off x="270" y="2220"/>
                <a:ext cx="806" cy="1098"/>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00968" name="Text Box 8"/>
              <p:cNvSpPr txBox="1">
                <a:spLocks noChangeArrowheads="1"/>
              </p:cNvSpPr>
              <p:nvPr/>
            </p:nvSpPr>
            <p:spPr bwMode="auto">
              <a:xfrm>
                <a:off x="319" y="2240"/>
                <a:ext cx="725" cy="8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sz="900"/>
                  <a:t>Legal agrees on settle strategy and takes necessary preliminary steps required to protect the interest of the insured or recommends alternative strategy. Provides a litigation budget if expected to exceed $ 5,000.00*. </a:t>
                </a:r>
              </a:p>
            </p:txBody>
          </p:sp>
        </p:grpSp>
        <p:sp>
          <p:nvSpPr>
            <p:cNvPr id="2601004" name="Text Box 44"/>
            <p:cNvSpPr txBox="1">
              <a:spLocks noChangeArrowheads="1"/>
            </p:cNvSpPr>
            <p:nvPr/>
          </p:nvSpPr>
          <p:spPr bwMode="auto">
            <a:xfrm>
              <a:off x="120" y="2250"/>
              <a:ext cx="678"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5 business</a:t>
              </a:r>
              <a:br>
                <a:rPr lang="en-US" sz="800"/>
              </a:br>
              <a:r>
                <a:rPr lang="en-US" sz="800"/>
                <a:t> days</a:t>
              </a:r>
            </a:p>
          </p:txBody>
        </p:sp>
        <p:sp>
          <p:nvSpPr>
            <p:cNvPr id="2601005" name="Line 45"/>
            <p:cNvSpPr>
              <a:spLocks noChangeShapeType="1"/>
            </p:cNvSpPr>
            <p:nvPr/>
          </p:nvSpPr>
          <p:spPr bwMode="auto">
            <a:xfrm>
              <a:off x="762" y="2004"/>
              <a:ext cx="0" cy="58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2601052" name="Group 92"/>
          <p:cNvGrpSpPr>
            <a:grpSpLocks/>
          </p:cNvGrpSpPr>
          <p:nvPr/>
        </p:nvGrpSpPr>
        <p:grpSpPr bwMode="auto">
          <a:xfrm>
            <a:off x="2562225" y="1952625"/>
            <a:ext cx="1438275" cy="1743075"/>
            <a:chOff x="1614" y="1230"/>
            <a:chExt cx="906" cy="1098"/>
          </a:xfrm>
        </p:grpSpPr>
        <p:sp>
          <p:nvSpPr>
            <p:cNvPr id="2601007" name="Line 47"/>
            <p:cNvSpPr>
              <a:spLocks noChangeShapeType="1"/>
            </p:cNvSpPr>
            <p:nvPr/>
          </p:nvSpPr>
          <p:spPr bwMode="auto">
            <a:xfrm>
              <a:off x="2160" y="1698"/>
              <a:ext cx="0" cy="63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00985" name="Rectangle 25"/>
            <p:cNvSpPr>
              <a:spLocks noChangeArrowheads="1"/>
            </p:cNvSpPr>
            <p:nvPr/>
          </p:nvSpPr>
          <p:spPr bwMode="auto">
            <a:xfrm>
              <a:off x="1714" y="1230"/>
              <a:ext cx="806" cy="480"/>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00969" name="Text Box 9"/>
            <p:cNvSpPr txBox="1">
              <a:spLocks noChangeArrowheads="1"/>
            </p:cNvSpPr>
            <p:nvPr/>
          </p:nvSpPr>
          <p:spPr bwMode="auto">
            <a:xfrm>
              <a:off x="1768" y="1243"/>
              <a:ext cx="752" cy="3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Claims develops settlement plan. Considers use of ADR if appropriate </a:t>
              </a:r>
            </a:p>
          </p:txBody>
        </p:sp>
        <p:sp>
          <p:nvSpPr>
            <p:cNvPr id="2601006" name="Text Box 46"/>
            <p:cNvSpPr txBox="1">
              <a:spLocks noChangeArrowheads="1"/>
            </p:cNvSpPr>
            <p:nvPr/>
          </p:nvSpPr>
          <p:spPr bwMode="auto">
            <a:xfrm>
              <a:off x="1614" y="1908"/>
              <a:ext cx="498" cy="1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spcBef>
                  <a:spcPct val="50000"/>
                </a:spcBef>
              </a:pPr>
              <a:r>
                <a:rPr lang="en-US" sz="800"/>
                <a:t>5 business</a:t>
              </a:r>
              <a:br>
                <a:rPr lang="en-US" sz="800"/>
              </a:br>
              <a:r>
                <a:rPr lang="en-US" sz="800"/>
                <a:t>days</a:t>
              </a:r>
            </a:p>
          </p:txBody>
        </p:sp>
      </p:grpSp>
      <p:grpSp>
        <p:nvGrpSpPr>
          <p:cNvPr id="2601051" name="Group 91"/>
          <p:cNvGrpSpPr>
            <a:grpSpLocks/>
          </p:cNvGrpSpPr>
          <p:nvPr/>
        </p:nvGrpSpPr>
        <p:grpSpPr bwMode="auto">
          <a:xfrm>
            <a:off x="5864225" y="2981325"/>
            <a:ext cx="1279525" cy="1905000"/>
            <a:chOff x="3694" y="1878"/>
            <a:chExt cx="806" cy="1200"/>
          </a:xfrm>
        </p:grpSpPr>
        <p:sp>
          <p:nvSpPr>
            <p:cNvPr id="2600980" name="Rectangle 20"/>
            <p:cNvSpPr>
              <a:spLocks noChangeArrowheads="1"/>
            </p:cNvSpPr>
            <p:nvPr/>
          </p:nvSpPr>
          <p:spPr bwMode="auto">
            <a:xfrm>
              <a:off x="3694" y="2574"/>
              <a:ext cx="806" cy="504"/>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00972" name="Text Box 12"/>
            <p:cNvSpPr txBox="1">
              <a:spLocks noChangeArrowheads="1"/>
            </p:cNvSpPr>
            <p:nvPr/>
          </p:nvSpPr>
          <p:spPr bwMode="auto">
            <a:xfrm>
              <a:off x="3728" y="2587"/>
              <a:ext cx="752" cy="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Legal checks on progress toward settlement at 30 days and as agreed thereafter. </a:t>
              </a:r>
            </a:p>
          </p:txBody>
        </p:sp>
        <p:sp>
          <p:nvSpPr>
            <p:cNvPr id="2601011" name="Line 51"/>
            <p:cNvSpPr>
              <a:spLocks noChangeShapeType="1"/>
            </p:cNvSpPr>
            <p:nvPr/>
          </p:nvSpPr>
          <p:spPr bwMode="auto">
            <a:xfrm>
              <a:off x="4434" y="1878"/>
              <a:ext cx="0" cy="70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01012" name="Text Box 52"/>
            <p:cNvSpPr txBox="1">
              <a:spLocks noChangeArrowheads="1"/>
            </p:cNvSpPr>
            <p:nvPr/>
          </p:nvSpPr>
          <p:spPr bwMode="auto">
            <a:xfrm>
              <a:off x="3858" y="2268"/>
              <a:ext cx="492" cy="1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30 days</a:t>
              </a:r>
            </a:p>
          </p:txBody>
        </p:sp>
      </p:grpSp>
      <p:sp>
        <p:nvSpPr>
          <p:cNvPr id="2601024" name="Rectangle 64"/>
          <p:cNvSpPr>
            <a:spLocks noChangeArrowheads="1"/>
          </p:cNvSpPr>
          <p:nvPr/>
        </p:nvSpPr>
        <p:spPr bwMode="auto">
          <a:xfrm>
            <a:off x="209550" y="3295650"/>
            <a:ext cx="8677275" cy="247650"/>
          </a:xfrm>
          <a:prstGeom prst="rect">
            <a:avLst/>
          </a:prstGeom>
          <a:gradFill rotWithShape="1">
            <a:gsLst>
              <a:gs pos="0">
                <a:schemeClr val="bg1"/>
              </a:gs>
              <a:gs pos="50000">
                <a:schemeClr val="accent1"/>
              </a:gs>
              <a:gs pos="100000">
                <a:schemeClr val="bg1"/>
              </a:gs>
            </a:gsLst>
            <a:lin ang="5400000" scaled="1"/>
          </a:gra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01026" name="Text Box 66"/>
          <p:cNvSpPr txBox="1">
            <a:spLocks noChangeArrowheads="1"/>
          </p:cNvSpPr>
          <p:nvPr/>
        </p:nvSpPr>
        <p:spPr bwMode="auto">
          <a:xfrm>
            <a:off x="123825" y="5734050"/>
            <a:ext cx="889635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a:solidFill>
                  <a:schemeClr val="bg2"/>
                </a:solidFill>
                <a:latin typeface="Arial Black" pitchFamily="34" charset="0"/>
              </a:rPr>
              <a:t>Legal</a:t>
            </a:r>
          </a:p>
        </p:txBody>
      </p:sp>
      <p:sp>
        <p:nvSpPr>
          <p:cNvPr id="2601027" name="Text Box 67"/>
          <p:cNvSpPr txBox="1">
            <a:spLocks noChangeArrowheads="1"/>
          </p:cNvSpPr>
          <p:nvPr/>
        </p:nvSpPr>
        <p:spPr bwMode="auto">
          <a:xfrm>
            <a:off x="0" y="1085850"/>
            <a:ext cx="914400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a:solidFill>
                  <a:schemeClr val="bg2"/>
                </a:solidFill>
                <a:latin typeface="Arial Black" pitchFamily="34" charset="0"/>
              </a:rPr>
              <a:t>Claims</a:t>
            </a:r>
          </a:p>
        </p:txBody>
      </p:sp>
      <p:sp>
        <p:nvSpPr>
          <p:cNvPr id="2601030" name="Text Box 70"/>
          <p:cNvSpPr txBox="1">
            <a:spLocks noChangeArrowheads="1"/>
          </p:cNvSpPr>
          <p:nvPr/>
        </p:nvSpPr>
        <p:spPr bwMode="auto">
          <a:xfrm>
            <a:off x="4572000" y="6156325"/>
            <a:ext cx="4543425" cy="276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p>
            <a:pPr algn="l"/>
            <a:r>
              <a:rPr lang="en-US" sz="600" dirty="0"/>
              <a:t>*Safeco Personal Lines will require a complete budget estimate regardless of expected amount. Use Simple Budget Template.</a:t>
            </a:r>
          </a:p>
          <a:p>
            <a:pPr algn="l"/>
            <a:r>
              <a:rPr lang="en-US" sz="600" dirty="0"/>
              <a:t>Regional Agency Companies PAL - for budget estimates of over $5,000.00 use Regional Company spreadsheet budget.</a:t>
            </a:r>
          </a:p>
        </p:txBody>
      </p:sp>
      <p:grpSp>
        <p:nvGrpSpPr>
          <p:cNvPr id="2601049" name="Group 89"/>
          <p:cNvGrpSpPr>
            <a:grpSpLocks/>
          </p:cNvGrpSpPr>
          <p:nvPr/>
        </p:nvGrpSpPr>
        <p:grpSpPr bwMode="auto">
          <a:xfrm>
            <a:off x="4473575" y="1971675"/>
            <a:ext cx="1279525" cy="1714500"/>
            <a:chOff x="2818" y="1242"/>
            <a:chExt cx="806" cy="1080"/>
          </a:xfrm>
        </p:grpSpPr>
        <p:sp>
          <p:nvSpPr>
            <p:cNvPr id="2601042" name="Line 82"/>
            <p:cNvSpPr>
              <a:spLocks noChangeShapeType="1"/>
            </p:cNvSpPr>
            <p:nvPr/>
          </p:nvSpPr>
          <p:spPr bwMode="auto">
            <a:xfrm>
              <a:off x="3276" y="1734"/>
              <a:ext cx="0" cy="588"/>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00987" name="Rectangle 27"/>
            <p:cNvSpPr>
              <a:spLocks noChangeArrowheads="1"/>
            </p:cNvSpPr>
            <p:nvPr/>
          </p:nvSpPr>
          <p:spPr bwMode="auto">
            <a:xfrm>
              <a:off x="2818" y="1242"/>
              <a:ext cx="806" cy="516"/>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00971" name="Text Box 11"/>
            <p:cNvSpPr txBox="1">
              <a:spLocks noChangeArrowheads="1"/>
            </p:cNvSpPr>
            <p:nvPr/>
          </p:nvSpPr>
          <p:spPr bwMode="auto">
            <a:xfrm>
              <a:off x="2860" y="1261"/>
              <a:ext cx="764" cy="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Claims determines case value and negotiation strategy and begins negotiations. </a:t>
              </a:r>
            </a:p>
          </p:txBody>
        </p:sp>
      </p:grpSp>
      <p:sp>
        <p:nvSpPr>
          <p:cNvPr id="2601025" name="Text Box 65"/>
          <p:cNvSpPr txBox="1">
            <a:spLocks noChangeArrowheads="1"/>
          </p:cNvSpPr>
          <p:nvPr/>
        </p:nvSpPr>
        <p:spPr bwMode="auto">
          <a:xfrm>
            <a:off x="295275" y="3295650"/>
            <a:ext cx="8553450"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en-US" sz="1000">
                <a:solidFill>
                  <a:schemeClr val="bg1"/>
                </a:solidFill>
              </a:rPr>
              <a:t>time</a:t>
            </a:r>
            <a:r>
              <a:rPr lang="en-US" sz="900" b="1">
                <a:solidFill>
                  <a:schemeClr val="bg1"/>
                </a:solidFill>
                <a:latin typeface="Wingdings" pitchFamily="2" charset="2"/>
              </a:rPr>
              <a:t>    </a:t>
            </a:r>
            <a:r>
              <a:rPr lang="en-US" sz="900">
                <a:solidFill>
                  <a:schemeClr val="bg1"/>
                </a:solidFill>
                <a:latin typeface="Wingdings" pitchFamily="2" charset="2"/>
              </a:rPr>
              <a:t>Ø      Ø      Ø      Ø      Ø      Ø      Ø      Ø      Ø      Ø</a:t>
            </a:r>
            <a:endParaRPr lang="en-US" sz="900" b="1">
              <a:solidFill>
                <a:schemeClr val="bg1"/>
              </a:solidFill>
              <a:latin typeface="Wingdings" pitchFamily="2" charset="2"/>
            </a:endParaRPr>
          </a:p>
        </p:txBody>
      </p:sp>
    </p:spTree>
    <p:custDataLst>
      <p:tags r:id="rId1"/>
    </p:custDataLst>
    <p:extLst>
      <p:ext uri="{BB962C8B-B14F-4D97-AF65-F5344CB8AC3E}">
        <p14:creationId xmlns:p14="http://schemas.microsoft.com/office/powerpoint/2010/main" val="16991071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0103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60105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60104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60105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601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9874" name="Line 2"/>
          <p:cNvSpPr>
            <a:spLocks noChangeShapeType="1"/>
          </p:cNvSpPr>
          <p:nvPr/>
        </p:nvSpPr>
        <p:spPr bwMode="auto">
          <a:xfrm>
            <a:off x="561975" y="5953125"/>
            <a:ext cx="7953375" cy="0"/>
          </a:xfrm>
          <a:prstGeom prst="line">
            <a:avLst/>
          </a:prstGeom>
          <a:noFill/>
          <a:ln w="9525">
            <a:solidFill>
              <a:srgbClr val="EAEAE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39875" name="Line 3"/>
          <p:cNvSpPr>
            <a:spLocks noChangeShapeType="1"/>
          </p:cNvSpPr>
          <p:nvPr/>
        </p:nvSpPr>
        <p:spPr bwMode="auto">
          <a:xfrm>
            <a:off x="571500" y="1304925"/>
            <a:ext cx="7953375" cy="0"/>
          </a:xfrm>
          <a:prstGeom prst="line">
            <a:avLst/>
          </a:prstGeom>
          <a:noFill/>
          <a:ln w="9525">
            <a:solidFill>
              <a:srgbClr val="EAEAE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39876" name="Rectangle 4"/>
          <p:cNvSpPr>
            <a:spLocks noGrp="1" noChangeArrowheads="1"/>
          </p:cNvSpPr>
          <p:nvPr>
            <p:ph type="title"/>
          </p:nvPr>
        </p:nvSpPr>
        <p:spPr>
          <a:noFill/>
          <a:ln/>
        </p:spPr>
        <p:txBody>
          <a:bodyPr/>
          <a:lstStyle/>
          <a:p>
            <a:r>
              <a:rPr lang="en-US" sz="2000"/>
              <a:t>PAL Discovery/Investigation Strategy</a:t>
            </a:r>
          </a:p>
        </p:txBody>
      </p:sp>
      <p:sp>
        <p:nvSpPr>
          <p:cNvPr id="2639877" name="Rectangle 5"/>
          <p:cNvSpPr>
            <a:spLocks noChangeArrowheads="1"/>
          </p:cNvSpPr>
          <p:nvPr/>
        </p:nvSpPr>
        <p:spPr bwMode="auto">
          <a:xfrm>
            <a:off x="158750" y="1524000"/>
            <a:ext cx="1174750" cy="1317625"/>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878" name="Text Box 6"/>
          <p:cNvSpPr txBox="1">
            <a:spLocks noChangeArrowheads="1"/>
          </p:cNvSpPr>
          <p:nvPr/>
        </p:nvSpPr>
        <p:spPr bwMode="auto">
          <a:xfrm>
            <a:off x="233363" y="1576388"/>
            <a:ext cx="996950" cy="1228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spcBef>
                <a:spcPct val="50000"/>
              </a:spcBef>
            </a:pPr>
            <a:r>
              <a:rPr lang="en-US" sz="900"/>
              <a:t>Claims  recommends Discovery/ Investigation strategy and recommends initial litigation plan and completes referral template. </a:t>
            </a:r>
          </a:p>
        </p:txBody>
      </p:sp>
      <p:sp>
        <p:nvSpPr>
          <p:cNvPr id="2639879" name="Line 7"/>
          <p:cNvSpPr>
            <a:spLocks noChangeShapeType="1"/>
          </p:cNvSpPr>
          <p:nvPr/>
        </p:nvSpPr>
        <p:spPr bwMode="auto">
          <a:xfrm>
            <a:off x="304800" y="2847975"/>
            <a:ext cx="0" cy="847725"/>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639880" name="Group 8"/>
          <p:cNvGrpSpPr>
            <a:grpSpLocks/>
          </p:cNvGrpSpPr>
          <p:nvPr/>
        </p:nvGrpSpPr>
        <p:grpSpPr bwMode="auto">
          <a:xfrm>
            <a:off x="190500" y="3181350"/>
            <a:ext cx="1346200" cy="2647950"/>
            <a:chOff x="120" y="2004"/>
            <a:chExt cx="848" cy="1668"/>
          </a:xfrm>
        </p:grpSpPr>
        <p:grpSp>
          <p:nvGrpSpPr>
            <p:cNvPr id="2639881" name="Group 9"/>
            <p:cNvGrpSpPr>
              <a:grpSpLocks/>
            </p:cNvGrpSpPr>
            <p:nvPr/>
          </p:nvGrpSpPr>
          <p:grpSpPr bwMode="auto">
            <a:xfrm>
              <a:off x="162" y="2574"/>
              <a:ext cx="806" cy="1098"/>
              <a:chOff x="270" y="2220"/>
              <a:chExt cx="806" cy="1098"/>
            </a:xfrm>
          </p:grpSpPr>
          <p:sp>
            <p:nvSpPr>
              <p:cNvPr id="2639882" name="Rectangle 10"/>
              <p:cNvSpPr>
                <a:spLocks noChangeArrowheads="1"/>
              </p:cNvSpPr>
              <p:nvPr/>
            </p:nvSpPr>
            <p:spPr bwMode="auto">
              <a:xfrm>
                <a:off x="270" y="2220"/>
                <a:ext cx="806" cy="1098"/>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883" name="Text Box 11"/>
              <p:cNvSpPr txBox="1">
                <a:spLocks noChangeArrowheads="1"/>
              </p:cNvSpPr>
              <p:nvPr/>
            </p:nvSpPr>
            <p:spPr bwMode="auto">
              <a:xfrm>
                <a:off x="319" y="2240"/>
                <a:ext cx="725" cy="8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sz="900"/>
                  <a:t>Legal agrees, outlines specific discovery items with due dates and submits Initial Case Evaluation template or recommends alternative strategy. A litigation budget is to be provided if expected to exceed $5,000.00*.</a:t>
                </a:r>
              </a:p>
            </p:txBody>
          </p:sp>
        </p:grpSp>
        <p:sp>
          <p:nvSpPr>
            <p:cNvPr id="2639884" name="Text Box 12"/>
            <p:cNvSpPr txBox="1">
              <a:spLocks noChangeArrowheads="1"/>
            </p:cNvSpPr>
            <p:nvPr/>
          </p:nvSpPr>
          <p:spPr bwMode="auto">
            <a:xfrm>
              <a:off x="120" y="2250"/>
              <a:ext cx="678"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5 business</a:t>
              </a:r>
              <a:br>
                <a:rPr lang="en-US" sz="800"/>
              </a:br>
              <a:r>
                <a:rPr lang="en-US" sz="800"/>
                <a:t> days</a:t>
              </a:r>
            </a:p>
          </p:txBody>
        </p:sp>
        <p:sp>
          <p:nvSpPr>
            <p:cNvPr id="2639885" name="Line 13"/>
            <p:cNvSpPr>
              <a:spLocks noChangeShapeType="1"/>
            </p:cNvSpPr>
            <p:nvPr/>
          </p:nvSpPr>
          <p:spPr bwMode="auto">
            <a:xfrm>
              <a:off x="762" y="2004"/>
              <a:ext cx="0" cy="58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2639886" name="Group 14"/>
          <p:cNvGrpSpPr>
            <a:grpSpLocks/>
          </p:cNvGrpSpPr>
          <p:nvPr/>
        </p:nvGrpSpPr>
        <p:grpSpPr bwMode="auto">
          <a:xfrm>
            <a:off x="2314575" y="1543050"/>
            <a:ext cx="1438275" cy="2181225"/>
            <a:chOff x="846" y="954"/>
            <a:chExt cx="906" cy="1374"/>
          </a:xfrm>
        </p:grpSpPr>
        <p:sp>
          <p:nvSpPr>
            <p:cNvPr id="2639887" name="Rectangle 15"/>
            <p:cNvSpPr>
              <a:spLocks noChangeArrowheads="1"/>
            </p:cNvSpPr>
            <p:nvPr/>
          </p:nvSpPr>
          <p:spPr bwMode="auto">
            <a:xfrm>
              <a:off x="946" y="954"/>
              <a:ext cx="806" cy="480"/>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888" name="Text Box 16"/>
            <p:cNvSpPr txBox="1">
              <a:spLocks noChangeArrowheads="1"/>
            </p:cNvSpPr>
            <p:nvPr/>
          </p:nvSpPr>
          <p:spPr bwMode="auto">
            <a:xfrm>
              <a:off x="1000" y="967"/>
              <a:ext cx="752" cy="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Claims conducts investigation. Findings are communicated and highlights impact on strategy.</a:t>
              </a:r>
            </a:p>
          </p:txBody>
        </p:sp>
        <p:sp>
          <p:nvSpPr>
            <p:cNvPr id="2639889" name="Text Box 17"/>
            <p:cNvSpPr txBox="1">
              <a:spLocks noChangeArrowheads="1"/>
            </p:cNvSpPr>
            <p:nvPr/>
          </p:nvSpPr>
          <p:spPr bwMode="auto">
            <a:xfrm>
              <a:off x="846" y="1866"/>
              <a:ext cx="498" cy="1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spcBef>
                  <a:spcPct val="50000"/>
                </a:spcBef>
              </a:pPr>
              <a:r>
                <a:rPr lang="en-US" sz="800" dirty="0"/>
                <a:t>5 business</a:t>
              </a:r>
              <a:br>
                <a:rPr lang="en-US" sz="800" dirty="0"/>
              </a:br>
              <a:r>
                <a:rPr lang="en-US" sz="800" dirty="0"/>
                <a:t>days</a:t>
              </a:r>
            </a:p>
          </p:txBody>
        </p:sp>
        <p:sp>
          <p:nvSpPr>
            <p:cNvPr id="2639890" name="Line 18"/>
            <p:cNvSpPr>
              <a:spLocks noChangeShapeType="1"/>
            </p:cNvSpPr>
            <p:nvPr/>
          </p:nvSpPr>
          <p:spPr bwMode="auto">
            <a:xfrm>
              <a:off x="1392" y="1434"/>
              <a:ext cx="0" cy="894"/>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2639950" name="Group 78"/>
          <p:cNvGrpSpPr>
            <a:grpSpLocks/>
          </p:cNvGrpSpPr>
          <p:nvPr/>
        </p:nvGrpSpPr>
        <p:grpSpPr bwMode="auto">
          <a:xfrm>
            <a:off x="3009900" y="3190875"/>
            <a:ext cx="1279525" cy="1704975"/>
            <a:chOff x="1896" y="2010"/>
            <a:chExt cx="806" cy="1074"/>
          </a:xfrm>
        </p:grpSpPr>
        <p:grpSp>
          <p:nvGrpSpPr>
            <p:cNvPr id="2639892" name="Group 20"/>
            <p:cNvGrpSpPr>
              <a:grpSpLocks/>
            </p:cNvGrpSpPr>
            <p:nvPr/>
          </p:nvGrpSpPr>
          <p:grpSpPr bwMode="auto">
            <a:xfrm>
              <a:off x="1896" y="2574"/>
              <a:ext cx="806" cy="510"/>
              <a:chOff x="1386" y="2208"/>
              <a:chExt cx="806" cy="510"/>
            </a:xfrm>
          </p:grpSpPr>
          <p:sp>
            <p:nvSpPr>
              <p:cNvPr id="2639893" name="Rectangle 21"/>
              <p:cNvSpPr>
                <a:spLocks noChangeArrowheads="1"/>
              </p:cNvSpPr>
              <p:nvPr/>
            </p:nvSpPr>
            <p:spPr bwMode="auto">
              <a:xfrm>
                <a:off x="1386" y="2208"/>
                <a:ext cx="806" cy="510"/>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894" name="Text Box 22"/>
              <p:cNvSpPr txBox="1">
                <a:spLocks noChangeArrowheads="1"/>
              </p:cNvSpPr>
              <p:nvPr/>
            </p:nvSpPr>
            <p:spPr bwMode="auto">
              <a:xfrm>
                <a:off x="1426" y="2245"/>
                <a:ext cx="734" cy="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Legal conducts discovery. Findings are communicated and highlights impact on strategy.</a:t>
                </a:r>
              </a:p>
            </p:txBody>
          </p:sp>
        </p:grpSp>
        <p:sp>
          <p:nvSpPr>
            <p:cNvPr id="2639895" name="Text Box 23"/>
            <p:cNvSpPr txBox="1">
              <a:spLocks noChangeArrowheads="1"/>
            </p:cNvSpPr>
            <p:nvPr/>
          </p:nvSpPr>
          <p:spPr bwMode="auto">
            <a:xfrm>
              <a:off x="2076" y="2256"/>
              <a:ext cx="492"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5 business</a:t>
              </a:r>
              <a:br>
                <a:rPr lang="en-US" sz="800"/>
              </a:br>
              <a:r>
                <a:rPr lang="en-US" sz="800"/>
                <a:t>days</a:t>
              </a:r>
            </a:p>
          </p:txBody>
        </p:sp>
        <p:sp>
          <p:nvSpPr>
            <p:cNvPr id="2639896" name="Line 24"/>
            <p:cNvSpPr>
              <a:spLocks noChangeShapeType="1"/>
            </p:cNvSpPr>
            <p:nvPr/>
          </p:nvSpPr>
          <p:spPr bwMode="auto">
            <a:xfrm>
              <a:off x="2616" y="2010"/>
              <a:ext cx="0" cy="58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2639897" name="Group 25"/>
          <p:cNvGrpSpPr>
            <a:grpSpLocks/>
          </p:cNvGrpSpPr>
          <p:nvPr/>
        </p:nvGrpSpPr>
        <p:grpSpPr bwMode="auto">
          <a:xfrm>
            <a:off x="4416425" y="1514475"/>
            <a:ext cx="1279525" cy="4057650"/>
            <a:chOff x="2218" y="954"/>
            <a:chExt cx="806" cy="2556"/>
          </a:xfrm>
        </p:grpSpPr>
        <p:sp>
          <p:nvSpPr>
            <p:cNvPr id="2639898" name="Rectangle 26"/>
            <p:cNvSpPr>
              <a:spLocks noChangeArrowheads="1"/>
            </p:cNvSpPr>
            <p:nvPr/>
          </p:nvSpPr>
          <p:spPr bwMode="auto">
            <a:xfrm>
              <a:off x="2218" y="954"/>
              <a:ext cx="806" cy="918"/>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899" name="Text Box 27"/>
            <p:cNvSpPr txBox="1">
              <a:spLocks noChangeArrowheads="1"/>
            </p:cNvSpPr>
            <p:nvPr/>
          </p:nvSpPr>
          <p:spPr bwMode="auto">
            <a:xfrm>
              <a:off x="2260" y="973"/>
              <a:ext cx="764" cy="8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Check on work progress, review strategy / litigation plan within 90 days from initial strategy / litigation plan and as agreed thereafter and noted in the file. Make necessary strategy / litigation plan changes.</a:t>
              </a:r>
            </a:p>
          </p:txBody>
        </p:sp>
        <p:grpSp>
          <p:nvGrpSpPr>
            <p:cNvPr id="2639900" name="Group 28"/>
            <p:cNvGrpSpPr>
              <a:grpSpLocks/>
            </p:cNvGrpSpPr>
            <p:nvPr/>
          </p:nvGrpSpPr>
          <p:grpSpPr bwMode="auto">
            <a:xfrm>
              <a:off x="2218" y="2574"/>
              <a:ext cx="806" cy="936"/>
              <a:chOff x="2298" y="2148"/>
              <a:chExt cx="806" cy="936"/>
            </a:xfrm>
          </p:grpSpPr>
          <p:sp>
            <p:nvSpPr>
              <p:cNvPr id="2639901" name="Rectangle 29"/>
              <p:cNvSpPr>
                <a:spLocks noChangeArrowheads="1"/>
              </p:cNvSpPr>
              <p:nvPr/>
            </p:nvSpPr>
            <p:spPr bwMode="auto">
              <a:xfrm>
                <a:off x="2298" y="2148"/>
                <a:ext cx="806" cy="936"/>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902" name="Text Box 30"/>
              <p:cNvSpPr txBox="1">
                <a:spLocks noChangeArrowheads="1"/>
              </p:cNvSpPr>
              <p:nvPr/>
            </p:nvSpPr>
            <p:spPr bwMode="auto">
              <a:xfrm>
                <a:off x="2332" y="2161"/>
                <a:ext cx="752" cy="8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Check on work progress, review strategy / litigation plan within 90 days from initial strategy / litigation plan and as agreed thereafter and noted in the file. Make necessary strategy / litigation plan changes.</a:t>
                </a:r>
              </a:p>
            </p:txBody>
          </p:sp>
        </p:grpSp>
        <p:sp>
          <p:nvSpPr>
            <p:cNvPr id="2639903" name="Line 31"/>
            <p:cNvSpPr>
              <a:spLocks noChangeShapeType="1"/>
            </p:cNvSpPr>
            <p:nvPr/>
          </p:nvSpPr>
          <p:spPr bwMode="auto">
            <a:xfrm>
              <a:off x="2280" y="1878"/>
              <a:ext cx="0" cy="70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39904" name="Line 32"/>
            <p:cNvSpPr>
              <a:spLocks noChangeShapeType="1"/>
            </p:cNvSpPr>
            <p:nvPr/>
          </p:nvSpPr>
          <p:spPr bwMode="auto">
            <a:xfrm>
              <a:off x="2958" y="1878"/>
              <a:ext cx="0" cy="70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39905" name="Text Box 33"/>
            <p:cNvSpPr txBox="1">
              <a:spLocks noChangeArrowheads="1"/>
            </p:cNvSpPr>
            <p:nvPr/>
          </p:nvSpPr>
          <p:spPr bwMode="auto">
            <a:xfrm>
              <a:off x="2382" y="2268"/>
              <a:ext cx="492"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within 90</a:t>
              </a:r>
              <a:br>
                <a:rPr lang="en-US" sz="800"/>
              </a:br>
              <a:r>
                <a:rPr lang="en-US" sz="800"/>
                <a:t>days</a:t>
              </a:r>
            </a:p>
          </p:txBody>
        </p:sp>
        <p:sp>
          <p:nvSpPr>
            <p:cNvPr id="2639906" name="Text Box 34"/>
            <p:cNvSpPr txBox="1">
              <a:spLocks noChangeArrowheads="1"/>
            </p:cNvSpPr>
            <p:nvPr/>
          </p:nvSpPr>
          <p:spPr bwMode="auto">
            <a:xfrm>
              <a:off x="2394" y="1866"/>
              <a:ext cx="492"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within 90</a:t>
              </a:r>
              <a:br>
                <a:rPr lang="en-US" sz="800"/>
              </a:br>
              <a:r>
                <a:rPr lang="en-US" sz="800"/>
                <a:t>days</a:t>
              </a:r>
            </a:p>
          </p:txBody>
        </p:sp>
      </p:grpSp>
      <p:grpSp>
        <p:nvGrpSpPr>
          <p:cNvPr id="2639907" name="Group 35"/>
          <p:cNvGrpSpPr>
            <a:grpSpLocks/>
          </p:cNvGrpSpPr>
          <p:nvPr/>
        </p:nvGrpSpPr>
        <p:grpSpPr bwMode="auto">
          <a:xfrm>
            <a:off x="5715000" y="3152775"/>
            <a:ext cx="1422400" cy="2295525"/>
            <a:chOff x="3072" y="1986"/>
            <a:chExt cx="896" cy="1446"/>
          </a:xfrm>
        </p:grpSpPr>
        <p:grpSp>
          <p:nvGrpSpPr>
            <p:cNvPr id="2639908" name="Group 36"/>
            <p:cNvGrpSpPr>
              <a:grpSpLocks/>
            </p:cNvGrpSpPr>
            <p:nvPr/>
          </p:nvGrpSpPr>
          <p:grpSpPr bwMode="auto">
            <a:xfrm>
              <a:off x="3162" y="2574"/>
              <a:ext cx="806" cy="858"/>
              <a:chOff x="3306" y="2148"/>
              <a:chExt cx="806" cy="858"/>
            </a:xfrm>
          </p:grpSpPr>
          <p:sp>
            <p:nvSpPr>
              <p:cNvPr id="2639909" name="Rectangle 37"/>
              <p:cNvSpPr>
                <a:spLocks noChangeArrowheads="1"/>
              </p:cNvSpPr>
              <p:nvPr/>
            </p:nvSpPr>
            <p:spPr bwMode="auto">
              <a:xfrm>
                <a:off x="3306" y="2148"/>
                <a:ext cx="806" cy="858"/>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910" name="Text Box 38"/>
              <p:cNvSpPr txBox="1">
                <a:spLocks noChangeArrowheads="1"/>
              </p:cNvSpPr>
              <p:nvPr/>
            </p:nvSpPr>
            <p:spPr bwMode="auto">
              <a:xfrm>
                <a:off x="3346" y="2167"/>
                <a:ext cx="710" cy="6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Legal completes discovery and summarizes assessments and recommendations in Discovery Wrap Up template.</a:t>
                </a:r>
              </a:p>
            </p:txBody>
          </p:sp>
        </p:grpSp>
        <p:sp>
          <p:nvSpPr>
            <p:cNvPr id="2639911" name="Line 39"/>
            <p:cNvSpPr>
              <a:spLocks noChangeShapeType="1"/>
            </p:cNvSpPr>
            <p:nvPr/>
          </p:nvSpPr>
          <p:spPr bwMode="auto">
            <a:xfrm>
              <a:off x="3540" y="1986"/>
              <a:ext cx="0" cy="58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39912" name="Text Box 40"/>
            <p:cNvSpPr txBox="1">
              <a:spLocks noChangeArrowheads="1"/>
            </p:cNvSpPr>
            <p:nvPr/>
          </p:nvSpPr>
          <p:spPr bwMode="auto">
            <a:xfrm>
              <a:off x="3072" y="2292"/>
              <a:ext cx="492"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5 business</a:t>
              </a:r>
              <a:br>
                <a:rPr lang="en-US" sz="800"/>
              </a:br>
              <a:r>
                <a:rPr lang="en-US" sz="800"/>
                <a:t>days</a:t>
              </a:r>
            </a:p>
          </p:txBody>
        </p:sp>
      </p:grpSp>
      <p:grpSp>
        <p:nvGrpSpPr>
          <p:cNvPr id="2639949" name="Group 77"/>
          <p:cNvGrpSpPr>
            <a:grpSpLocks/>
          </p:cNvGrpSpPr>
          <p:nvPr/>
        </p:nvGrpSpPr>
        <p:grpSpPr bwMode="auto">
          <a:xfrm>
            <a:off x="7648575" y="1514475"/>
            <a:ext cx="1298575" cy="3629025"/>
            <a:chOff x="4818" y="954"/>
            <a:chExt cx="818" cy="2286"/>
          </a:xfrm>
        </p:grpSpPr>
        <p:sp>
          <p:nvSpPr>
            <p:cNvPr id="2639914" name="Rectangle 42"/>
            <p:cNvSpPr>
              <a:spLocks noChangeArrowheads="1"/>
            </p:cNvSpPr>
            <p:nvPr/>
          </p:nvSpPr>
          <p:spPr bwMode="auto">
            <a:xfrm>
              <a:off x="4830" y="954"/>
              <a:ext cx="806" cy="372"/>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915" name="Text Box 43"/>
            <p:cNvSpPr txBox="1">
              <a:spLocks noChangeArrowheads="1"/>
            </p:cNvSpPr>
            <p:nvPr/>
          </p:nvSpPr>
          <p:spPr bwMode="auto">
            <a:xfrm>
              <a:off x="4890" y="991"/>
              <a:ext cx="704" cy="2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Claims and Legal agree on settle or trial strategy plan. </a:t>
              </a:r>
            </a:p>
          </p:txBody>
        </p:sp>
        <p:grpSp>
          <p:nvGrpSpPr>
            <p:cNvPr id="2639916" name="Group 44"/>
            <p:cNvGrpSpPr>
              <a:grpSpLocks/>
            </p:cNvGrpSpPr>
            <p:nvPr/>
          </p:nvGrpSpPr>
          <p:grpSpPr bwMode="auto">
            <a:xfrm>
              <a:off x="4818" y="2574"/>
              <a:ext cx="806" cy="666"/>
              <a:chOff x="4434" y="2196"/>
              <a:chExt cx="806" cy="666"/>
            </a:xfrm>
          </p:grpSpPr>
          <p:sp>
            <p:nvSpPr>
              <p:cNvPr id="2639917" name="Rectangle 45"/>
              <p:cNvSpPr>
                <a:spLocks noChangeArrowheads="1"/>
              </p:cNvSpPr>
              <p:nvPr/>
            </p:nvSpPr>
            <p:spPr bwMode="auto">
              <a:xfrm>
                <a:off x="4434" y="2196"/>
                <a:ext cx="806" cy="666"/>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918" name="Text Box 46"/>
              <p:cNvSpPr txBox="1">
                <a:spLocks noChangeArrowheads="1"/>
              </p:cNvSpPr>
              <p:nvPr/>
            </p:nvSpPr>
            <p:spPr bwMode="auto">
              <a:xfrm>
                <a:off x="4492" y="2209"/>
                <a:ext cx="722" cy="2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Claims and Legal agree on settle or trial strategy plan. </a:t>
                </a:r>
              </a:p>
            </p:txBody>
          </p:sp>
        </p:grpSp>
        <p:sp>
          <p:nvSpPr>
            <p:cNvPr id="2639919" name="Line 47"/>
            <p:cNvSpPr>
              <a:spLocks noChangeShapeType="1"/>
            </p:cNvSpPr>
            <p:nvPr/>
          </p:nvSpPr>
          <p:spPr bwMode="auto">
            <a:xfrm>
              <a:off x="5244" y="1332"/>
              <a:ext cx="11" cy="1248"/>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sp>
        <p:nvSpPr>
          <p:cNvPr id="2639927" name="Rectangle 55"/>
          <p:cNvSpPr>
            <a:spLocks noChangeArrowheads="1"/>
          </p:cNvSpPr>
          <p:nvPr/>
        </p:nvSpPr>
        <p:spPr bwMode="auto">
          <a:xfrm>
            <a:off x="209550" y="3295650"/>
            <a:ext cx="8677275" cy="247650"/>
          </a:xfrm>
          <a:prstGeom prst="rect">
            <a:avLst/>
          </a:prstGeom>
          <a:gradFill rotWithShape="1">
            <a:gsLst>
              <a:gs pos="0">
                <a:schemeClr val="bg1"/>
              </a:gs>
              <a:gs pos="50000">
                <a:schemeClr val="accent1"/>
              </a:gs>
              <a:gs pos="100000">
                <a:schemeClr val="bg1"/>
              </a:gs>
            </a:gsLst>
            <a:lin ang="5400000" scaled="1"/>
          </a:gra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928" name="Text Box 56"/>
          <p:cNvSpPr txBox="1">
            <a:spLocks noChangeArrowheads="1"/>
          </p:cNvSpPr>
          <p:nvPr/>
        </p:nvSpPr>
        <p:spPr bwMode="auto">
          <a:xfrm>
            <a:off x="295275" y="3295650"/>
            <a:ext cx="8553450"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en-US" sz="1000">
                <a:solidFill>
                  <a:schemeClr val="bg1"/>
                </a:solidFill>
              </a:rPr>
              <a:t>time</a:t>
            </a:r>
            <a:r>
              <a:rPr lang="en-US" sz="900" b="1">
                <a:solidFill>
                  <a:schemeClr val="bg1"/>
                </a:solidFill>
                <a:latin typeface="Wingdings" pitchFamily="2" charset="2"/>
              </a:rPr>
              <a:t>    </a:t>
            </a:r>
            <a:r>
              <a:rPr lang="en-US" sz="900">
                <a:solidFill>
                  <a:schemeClr val="bg1"/>
                </a:solidFill>
                <a:latin typeface="Wingdings" pitchFamily="2" charset="2"/>
              </a:rPr>
              <a:t>Ø      Ø      Ø      Ø      Ø      Ø      Ø      Ø      Ø      Ø</a:t>
            </a:r>
            <a:endParaRPr lang="en-US" sz="900" b="1">
              <a:solidFill>
                <a:schemeClr val="bg1"/>
              </a:solidFill>
              <a:latin typeface="Wingdings" pitchFamily="2" charset="2"/>
            </a:endParaRPr>
          </a:p>
        </p:txBody>
      </p:sp>
      <p:sp>
        <p:nvSpPr>
          <p:cNvPr id="2639929" name="Text Box 57"/>
          <p:cNvSpPr txBox="1">
            <a:spLocks noChangeArrowheads="1"/>
          </p:cNvSpPr>
          <p:nvPr/>
        </p:nvSpPr>
        <p:spPr bwMode="auto">
          <a:xfrm>
            <a:off x="123825" y="5734050"/>
            <a:ext cx="889635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a:solidFill>
                  <a:schemeClr val="bg2"/>
                </a:solidFill>
                <a:latin typeface="Arial Black" pitchFamily="34" charset="0"/>
              </a:rPr>
              <a:t>Legal</a:t>
            </a:r>
          </a:p>
        </p:txBody>
      </p:sp>
      <p:sp>
        <p:nvSpPr>
          <p:cNvPr id="2639930" name="Text Box 58"/>
          <p:cNvSpPr txBox="1">
            <a:spLocks noChangeArrowheads="1"/>
          </p:cNvSpPr>
          <p:nvPr/>
        </p:nvSpPr>
        <p:spPr bwMode="auto">
          <a:xfrm>
            <a:off x="0" y="1085850"/>
            <a:ext cx="914400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a:solidFill>
                  <a:schemeClr val="bg2"/>
                </a:solidFill>
                <a:latin typeface="Arial Black" pitchFamily="34" charset="0"/>
              </a:rPr>
              <a:t>Claims</a:t>
            </a:r>
          </a:p>
        </p:txBody>
      </p:sp>
      <p:grpSp>
        <p:nvGrpSpPr>
          <p:cNvPr id="2639932" name="Group 60"/>
          <p:cNvGrpSpPr>
            <a:grpSpLocks/>
          </p:cNvGrpSpPr>
          <p:nvPr/>
        </p:nvGrpSpPr>
        <p:grpSpPr bwMode="auto">
          <a:xfrm>
            <a:off x="6226175" y="1514475"/>
            <a:ext cx="1336675" cy="2190750"/>
            <a:chOff x="3364" y="954"/>
            <a:chExt cx="842" cy="1380"/>
          </a:xfrm>
        </p:grpSpPr>
        <p:grpSp>
          <p:nvGrpSpPr>
            <p:cNvPr id="2639933" name="Group 61"/>
            <p:cNvGrpSpPr>
              <a:grpSpLocks/>
            </p:cNvGrpSpPr>
            <p:nvPr/>
          </p:nvGrpSpPr>
          <p:grpSpPr bwMode="auto">
            <a:xfrm>
              <a:off x="3364" y="954"/>
              <a:ext cx="806" cy="1380"/>
              <a:chOff x="3364" y="954"/>
              <a:chExt cx="806" cy="1380"/>
            </a:xfrm>
          </p:grpSpPr>
          <p:sp>
            <p:nvSpPr>
              <p:cNvPr id="2639934" name="Rectangle 62"/>
              <p:cNvSpPr>
                <a:spLocks noChangeArrowheads="1"/>
              </p:cNvSpPr>
              <p:nvPr/>
            </p:nvSpPr>
            <p:spPr bwMode="auto">
              <a:xfrm>
                <a:off x="3364" y="954"/>
                <a:ext cx="806" cy="480"/>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935" name="Line 63"/>
              <p:cNvSpPr>
                <a:spLocks noChangeShapeType="1"/>
              </p:cNvSpPr>
              <p:nvPr/>
            </p:nvSpPr>
            <p:spPr bwMode="auto">
              <a:xfrm>
                <a:off x="4092" y="1440"/>
                <a:ext cx="0" cy="894"/>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39936" name="Text Box 64"/>
              <p:cNvSpPr txBox="1">
                <a:spLocks noChangeArrowheads="1"/>
              </p:cNvSpPr>
              <p:nvPr/>
            </p:nvSpPr>
            <p:spPr bwMode="auto">
              <a:xfrm>
                <a:off x="3636" y="1872"/>
                <a:ext cx="438"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5 business</a:t>
                </a:r>
                <a:br>
                  <a:rPr lang="en-US" sz="800"/>
                </a:br>
                <a:r>
                  <a:rPr lang="en-US" sz="800"/>
                  <a:t>days</a:t>
                </a:r>
              </a:p>
            </p:txBody>
          </p:sp>
        </p:grpSp>
        <p:sp>
          <p:nvSpPr>
            <p:cNvPr id="2639937" name="Text Box 65"/>
            <p:cNvSpPr txBox="1">
              <a:spLocks noChangeArrowheads="1"/>
            </p:cNvSpPr>
            <p:nvPr/>
          </p:nvSpPr>
          <p:spPr bwMode="auto">
            <a:xfrm>
              <a:off x="3430" y="979"/>
              <a:ext cx="776" cy="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Claims reviews recommendation, evaluates case and recommends settle or trial strategy.</a:t>
              </a:r>
            </a:p>
          </p:txBody>
        </p:sp>
      </p:grpSp>
      <p:grpSp>
        <p:nvGrpSpPr>
          <p:cNvPr id="2639951" name="Group 79"/>
          <p:cNvGrpSpPr>
            <a:grpSpLocks/>
          </p:cNvGrpSpPr>
          <p:nvPr/>
        </p:nvGrpSpPr>
        <p:grpSpPr bwMode="auto">
          <a:xfrm>
            <a:off x="1463675" y="1543050"/>
            <a:ext cx="1079500" cy="3048000"/>
            <a:chOff x="922" y="972"/>
            <a:chExt cx="680" cy="1920"/>
          </a:xfrm>
        </p:grpSpPr>
        <p:sp>
          <p:nvSpPr>
            <p:cNvPr id="2639943" name="Line 71"/>
            <p:cNvSpPr>
              <a:spLocks noChangeShapeType="1"/>
            </p:cNvSpPr>
            <p:nvPr/>
          </p:nvSpPr>
          <p:spPr bwMode="auto">
            <a:xfrm>
              <a:off x="1289" y="1302"/>
              <a:ext cx="3" cy="126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639946" name="Group 74"/>
            <p:cNvGrpSpPr>
              <a:grpSpLocks/>
            </p:cNvGrpSpPr>
            <p:nvPr/>
          </p:nvGrpSpPr>
          <p:grpSpPr bwMode="auto">
            <a:xfrm>
              <a:off x="1044" y="2568"/>
              <a:ext cx="548" cy="324"/>
              <a:chOff x="1386" y="2208"/>
              <a:chExt cx="806" cy="510"/>
            </a:xfrm>
          </p:grpSpPr>
          <p:sp>
            <p:nvSpPr>
              <p:cNvPr id="2639947" name="Rectangle 75"/>
              <p:cNvSpPr>
                <a:spLocks noChangeArrowheads="1"/>
              </p:cNvSpPr>
              <p:nvPr/>
            </p:nvSpPr>
            <p:spPr bwMode="auto">
              <a:xfrm>
                <a:off x="1386" y="2208"/>
                <a:ext cx="806" cy="510"/>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948" name="Text Box 76"/>
              <p:cNvSpPr txBox="1">
                <a:spLocks noChangeArrowheads="1"/>
              </p:cNvSpPr>
              <p:nvPr/>
            </p:nvSpPr>
            <p:spPr bwMode="auto">
              <a:xfrm>
                <a:off x="1426" y="2246"/>
                <a:ext cx="734" cy="1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endParaRPr lang="en-US" sz="900"/>
              </a:p>
            </p:txBody>
          </p:sp>
        </p:grpSp>
        <p:sp>
          <p:nvSpPr>
            <p:cNvPr id="2639940" name="Rectangle 68"/>
            <p:cNvSpPr>
              <a:spLocks noChangeArrowheads="1"/>
            </p:cNvSpPr>
            <p:nvPr/>
          </p:nvSpPr>
          <p:spPr bwMode="auto">
            <a:xfrm>
              <a:off x="922" y="972"/>
              <a:ext cx="533" cy="324"/>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39941" name="Text Box 69"/>
            <p:cNvSpPr txBox="1">
              <a:spLocks noChangeArrowheads="1"/>
            </p:cNvSpPr>
            <p:nvPr/>
          </p:nvSpPr>
          <p:spPr bwMode="auto">
            <a:xfrm>
              <a:off x="976" y="985"/>
              <a:ext cx="506" cy="2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Claims and Legal finalize plan.</a:t>
              </a:r>
            </a:p>
          </p:txBody>
        </p:sp>
        <p:sp>
          <p:nvSpPr>
            <p:cNvPr id="2639945" name="Text Box 73"/>
            <p:cNvSpPr txBox="1">
              <a:spLocks noChangeArrowheads="1"/>
            </p:cNvSpPr>
            <p:nvPr/>
          </p:nvSpPr>
          <p:spPr bwMode="auto">
            <a:xfrm>
              <a:off x="1096" y="2599"/>
              <a:ext cx="506" cy="2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Claims and Legal finalize plan.</a:t>
              </a:r>
            </a:p>
          </p:txBody>
        </p:sp>
      </p:grpSp>
      <p:sp>
        <p:nvSpPr>
          <p:cNvPr id="69" name="Text Box 70"/>
          <p:cNvSpPr txBox="1">
            <a:spLocks noChangeArrowheads="1"/>
          </p:cNvSpPr>
          <p:nvPr/>
        </p:nvSpPr>
        <p:spPr bwMode="auto">
          <a:xfrm>
            <a:off x="4572000" y="6156325"/>
            <a:ext cx="4543425" cy="276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p>
            <a:pPr algn="l"/>
            <a:r>
              <a:rPr lang="en-US" sz="600" dirty="0"/>
              <a:t>*Safeco Personal Lines will require a complete budget estimate regardless of expected amount. Use Simple Budget Template.</a:t>
            </a:r>
          </a:p>
          <a:p>
            <a:pPr algn="l"/>
            <a:r>
              <a:rPr lang="en-US" sz="600" dirty="0"/>
              <a:t>Regional Agency Companies PAL - for budget estimates of over $5,000.00 use Regional Company spreadsheet budget.</a:t>
            </a:r>
          </a:p>
        </p:txBody>
      </p:sp>
    </p:spTree>
    <p:custDataLst>
      <p:tags r:id="rId1"/>
    </p:custDataLst>
    <p:extLst>
      <p:ext uri="{BB962C8B-B14F-4D97-AF65-F5344CB8AC3E}">
        <p14:creationId xmlns:p14="http://schemas.microsoft.com/office/powerpoint/2010/main" val="2819842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3988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63995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63988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63995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63989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63990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639932"/>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6399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3970" name="Line 2"/>
          <p:cNvSpPr>
            <a:spLocks noChangeShapeType="1"/>
          </p:cNvSpPr>
          <p:nvPr/>
        </p:nvSpPr>
        <p:spPr bwMode="auto">
          <a:xfrm>
            <a:off x="561975" y="5953125"/>
            <a:ext cx="7953375" cy="0"/>
          </a:xfrm>
          <a:prstGeom prst="line">
            <a:avLst/>
          </a:prstGeom>
          <a:noFill/>
          <a:ln w="9525">
            <a:solidFill>
              <a:srgbClr val="EAEAE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43971" name="Line 3"/>
          <p:cNvSpPr>
            <a:spLocks noChangeShapeType="1"/>
          </p:cNvSpPr>
          <p:nvPr/>
        </p:nvSpPr>
        <p:spPr bwMode="auto">
          <a:xfrm>
            <a:off x="571500" y="1304925"/>
            <a:ext cx="7953375" cy="0"/>
          </a:xfrm>
          <a:prstGeom prst="line">
            <a:avLst/>
          </a:prstGeom>
          <a:noFill/>
          <a:ln w="9525">
            <a:solidFill>
              <a:srgbClr val="EAEAE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43972" name="Rectangle 4"/>
          <p:cNvSpPr>
            <a:spLocks noGrp="1" noChangeArrowheads="1"/>
          </p:cNvSpPr>
          <p:nvPr>
            <p:ph type="title"/>
          </p:nvPr>
        </p:nvSpPr>
        <p:spPr>
          <a:noFill/>
          <a:ln/>
        </p:spPr>
        <p:txBody>
          <a:bodyPr/>
          <a:lstStyle/>
          <a:p>
            <a:r>
              <a:rPr lang="en-US" sz="2000"/>
              <a:t>PAL Trial Strategy</a:t>
            </a:r>
          </a:p>
        </p:txBody>
      </p:sp>
      <p:sp>
        <p:nvSpPr>
          <p:cNvPr id="2643973" name="Rectangle 5"/>
          <p:cNvSpPr>
            <a:spLocks noChangeArrowheads="1"/>
          </p:cNvSpPr>
          <p:nvPr/>
        </p:nvSpPr>
        <p:spPr bwMode="auto">
          <a:xfrm>
            <a:off x="158750" y="2181225"/>
            <a:ext cx="812800" cy="812800"/>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3974" name="Text Box 6"/>
          <p:cNvSpPr txBox="1">
            <a:spLocks noChangeArrowheads="1"/>
          </p:cNvSpPr>
          <p:nvPr/>
        </p:nvSpPr>
        <p:spPr bwMode="auto">
          <a:xfrm>
            <a:off x="233363" y="2376488"/>
            <a:ext cx="711200" cy="409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spcBef>
                <a:spcPct val="50000"/>
              </a:spcBef>
            </a:pPr>
            <a:r>
              <a:rPr lang="en-US" sz="900"/>
              <a:t>Claims  recommends  trial.</a:t>
            </a:r>
          </a:p>
        </p:txBody>
      </p:sp>
      <p:sp>
        <p:nvSpPr>
          <p:cNvPr id="2643975" name="Line 7"/>
          <p:cNvSpPr>
            <a:spLocks noChangeShapeType="1"/>
          </p:cNvSpPr>
          <p:nvPr/>
        </p:nvSpPr>
        <p:spPr bwMode="auto">
          <a:xfrm>
            <a:off x="304800" y="3009900"/>
            <a:ext cx="0" cy="68580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643976" name="Group 8"/>
          <p:cNvGrpSpPr>
            <a:grpSpLocks/>
          </p:cNvGrpSpPr>
          <p:nvPr/>
        </p:nvGrpSpPr>
        <p:grpSpPr bwMode="auto">
          <a:xfrm>
            <a:off x="190500" y="3181350"/>
            <a:ext cx="1346200" cy="2647950"/>
            <a:chOff x="120" y="2004"/>
            <a:chExt cx="848" cy="1668"/>
          </a:xfrm>
        </p:grpSpPr>
        <p:grpSp>
          <p:nvGrpSpPr>
            <p:cNvPr id="2643977" name="Group 9"/>
            <p:cNvGrpSpPr>
              <a:grpSpLocks/>
            </p:cNvGrpSpPr>
            <p:nvPr/>
          </p:nvGrpSpPr>
          <p:grpSpPr bwMode="auto">
            <a:xfrm>
              <a:off x="162" y="2574"/>
              <a:ext cx="806" cy="1098"/>
              <a:chOff x="270" y="2220"/>
              <a:chExt cx="806" cy="1098"/>
            </a:xfrm>
          </p:grpSpPr>
          <p:sp>
            <p:nvSpPr>
              <p:cNvPr id="2643978" name="Rectangle 10"/>
              <p:cNvSpPr>
                <a:spLocks noChangeArrowheads="1"/>
              </p:cNvSpPr>
              <p:nvPr/>
            </p:nvSpPr>
            <p:spPr bwMode="auto">
              <a:xfrm>
                <a:off x="270" y="2220"/>
                <a:ext cx="806" cy="1098"/>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3979" name="Text Box 11"/>
              <p:cNvSpPr txBox="1">
                <a:spLocks noChangeArrowheads="1"/>
              </p:cNvSpPr>
              <p:nvPr/>
            </p:nvSpPr>
            <p:spPr bwMode="auto">
              <a:xfrm>
                <a:off x="319" y="2240"/>
                <a:ext cx="725" cy="8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sz="900"/>
                  <a:t>Legal agrees, outlines specific discovery items with due dates and submits Initial Case Evaluation template or recommends alternative strategy. A litigation budget is to be provided if expected to exceed $5,000.00*.</a:t>
                </a:r>
              </a:p>
            </p:txBody>
          </p:sp>
        </p:grpSp>
        <p:sp>
          <p:nvSpPr>
            <p:cNvPr id="2643980" name="Text Box 12"/>
            <p:cNvSpPr txBox="1">
              <a:spLocks noChangeArrowheads="1"/>
            </p:cNvSpPr>
            <p:nvPr/>
          </p:nvSpPr>
          <p:spPr bwMode="auto">
            <a:xfrm>
              <a:off x="120" y="2250"/>
              <a:ext cx="678"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5 business</a:t>
              </a:r>
              <a:br>
                <a:rPr lang="en-US" sz="800"/>
              </a:br>
              <a:r>
                <a:rPr lang="en-US" sz="800"/>
                <a:t> days</a:t>
              </a:r>
            </a:p>
          </p:txBody>
        </p:sp>
        <p:sp>
          <p:nvSpPr>
            <p:cNvPr id="2643981" name="Line 13"/>
            <p:cNvSpPr>
              <a:spLocks noChangeShapeType="1"/>
            </p:cNvSpPr>
            <p:nvPr/>
          </p:nvSpPr>
          <p:spPr bwMode="auto">
            <a:xfrm>
              <a:off x="762" y="2004"/>
              <a:ext cx="0" cy="58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2643982" name="Group 14"/>
          <p:cNvGrpSpPr>
            <a:grpSpLocks/>
          </p:cNvGrpSpPr>
          <p:nvPr/>
        </p:nvGrpSpPr>
        <p:grpSpPr bwMode="auto">
          <a:xfrm>
            <a:off x="1343025" y="1514475"/>
            <a:ext cx="1438275" cy="2181225"/>
            <a:chOff x="846" y="954"/>
            <a:chExt cx="906" cy="1374"/>
          </a:xfrm>
        </p:grpSpPr>
        <p:sp>
          <p:nvSpPr>
            <p:cNvPr id="2643983" name="Rectangle 15"/>
            <p:cNvSpPr>
              <a:spLocks noChangeArrowheads="1"/>
            </p:cNvSpPr>
            <p:nvPr/>
          </p:nvSpPr>
          <p:spPr bwMode="auto">
            <a:xfrm>
              <a:off x="946" y="954"/>
              <a:ext cx="806" cy="480"/>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3984" name="Text Box 16"/>
            <p:cNvSpPr txBox="1">
              <a:spLocks noChangeArrowheads="1"/>
            </p:cNvSpPr>
            <p:nvPr/>
          </p:nvSpPr>
          <p:spPr bwMode="auto">
            <a:xfrm>
              <a:off x="1000" y="967"/>
              <a:ext cx="752" cy="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Claims conducts investigation. Findings are communicated and highlights impact on strategy.</a:t>
              </a:r>
            </a:p>
          </p:txBody>
        </p:sp>
        <p:sp>
          <p:nvSpPr>
            <p:cNvPr id="2643985" name="Text Box 17"/>
            <p:cNvSpPr txBox="1">
              <a:spLocks noChangeArrowheads="1"/>
            </p:cNvSpPr>
            <p:nvPr/>
          </p:nvSpPr>
          <p:spPr bwMode="auto">
            <a:xfrm>
              <a:off x="846" y="1908"/>
              <a:ext cx="498" cy="1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spcBef>
                  <a:spcPct val="50000"/>
                </a:spcBef>
              </a:pPr>
              <a:r>
                <a:rPr lang="en-US" sz="800"/>
                <a:t>5 business</a:t>
              </a:r>
              <a:br>
                <a:rPr lang="en-US" sz="800"/>
              </a:br>
              <a:r>
                <a:rPr lang="en-US" sz="800"/>
                <a:t>days</a:t>
              </a:r>
            </a:p>
          </p:txBody>
        </p:sp>
        <p:sp>
          <p:nvSpPr>
            <p:cNvPr id="2643986" name="Line 18"/>
            <p:cNvSpPr>
              <a:spLocks noChangeShapeType="1"/>
            </p:cNvSpPr>
            <p:nvPr/>
          </p:nvSpPr>
          <p:spPr bwMode="auto">
            <a:xfrm>
              <a:off x="1392" y="1434"/>
              <a:ext cx="0" cy="894"/>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2643987" name="Group 19"/>
          <p:cNvGrpSpPr>
            <a:grpSpLocks/>
          </p:cNvGrpSpPr>
          <p:nvPr/>
        </p:nvGrpSpPr>
        <p:grpSpPr bwMode="auto">
          <a:xfrm>
            <a:off x="2019300" y="3190875"/>
            <a:ext cx="1279525" cy="1704975"/>
            <a:chOff x="1272" y="2010"/>
            <a:chExt cx="806" cy="1074"/>
          </a:xfrm>
        </p:grpSpPr>
        <p:grpSp>
          <p:nvGrpSpPr>
            <p:cNvPr id="2643988" name="Group 20"/>
            <p:cNvGrpSpPr>
              <a:grpSpLocks/>
            </p:cNvGrpSpPr>
            <p:nvPr/>
          </p:nvGrpSpPr>
          <p:grpSpPr bwMode="auto">
            <a:xfrm>
              <a:off x="1272" y="2574"/>
              <a:ext cx="806" cy="510"/>
              <a:chOff x="1386" y="2208"/>
              <a:chExt cx="806" cy="510"/>
            </a:xfrm>
          </p:grpSpPr>
          <p:sp>
            <p:nvSpPr>
              <p:cNvPr id="2643989" name="Rectangle 21"/>
              <p:cNvSpPr>
                <a:spLocks noChangeArrowheads="1"/>
              </p:cNvSpPr>
              <p:nvPr/>
            </p:nvSpPr>
            <p:spPr bwMode="auto">
              <a:xfrm>
                <a:off x="1386" y="2208"/>
                <a:ext cx="806" cy="510"/>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3990" name="Text Box 22"/>
              <p:cNvSpPr txBox="1">
                <a:spLocks noChangeArrowheads="1"/>
              </p:cNvSpPr>
              <p:nvPr/>
            </p:nvSpPr>
            <p:spPr bwMode="auto">
              <a:xfrm>
                <a:off x="1426" y="2245"/>
                <a:ext cx="734" cy="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Legal conducts discovery. Findings are communicated and highlights impact on strategy.</a:t>
                </a:r>
              </a:p>
            </p:txBody>
          </p:sp>
        </p:grpSp>
        <p:sp>
          <p:nvSpPr>
            <p:cNvPr id="2643991" name="Text Box 23"/>
            <p:cNvSpPr txBox="1">
              <a:spLocks noChangeArrowheads="1"/>
            </p:cNvSpPr>
            <p:nvPr/>
          </p:nvSpPr>
          <p:spPr bwMode="auto">
            <a:xfrm>
              <a:off x="1452" y="2256"/>
              <a:ext cx="492"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5 business</a:t>
              </a:r>
              <a:br>
                <a:rPr lang="en-US" sz="800"/>
              </a:br>
              <a:r>
                <a:rPr lang="en-US" sz="800"/>
                <a:t>days</a:t>
              </a:r>
            </a:p>
          </p:txBody>
        </p:sp>
        <p:sp>
          <p:nvSpPr>
            <p:cNvPr id="2643992" name="Line 24"/>
            <p:cNvSpPr>
              <a:spLocks noChangeShapeType="1"/>
            </p:cNvSpPr>
            <p:nvPr/>
          </p:nvSpPr>
          <p:spPr bwMode="auto">
            <a:xfrm>
              <a:off x="1992" y="2010"/>
              <a:ext cx="0" cy="58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2643993" name="Group 25"/>
          <p:cNvGrpSpPr>
            <a:grpSpLocks/>
          </p:cNvGrpSpPr>
          <p:nvPr/>
        </p:nvGrpSpPr>
        <p:grpSpPr bwMode="auto">
          <a:xfrm>
            <a:off x="3521075" y="1514475"/>
            <a:ext cx="1279525" cy="4057650"/>
            <a:chOff x="2218" y="954"/>
            <a:chExt cx="806" cy="2556"/>
          </a:xfrm>
        </p:grpSpPr>
        <p:sp>
          <p:nvSpPr>
            <p:cNvPr id="2643994" name="Rectangle 26"/>
            <p:cNvSpPr>
              <a:spLocks noChangeArrowheads="1"/>
            </p:cNvSpPr>
            <p:nvPr/>
          </p:nvSpPr>
          <p:spPr bwMode="auto">
            <a:xfrm>
              <a:off x="2218" y="954"/>
              <a:ext cx="806" cy="918"/>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3995" name="Text Box 27"/>
            <p:cNvSpPr txBox="1">
              <a:spLocks noChangeArrowheads="1"/>
            </p:cNvSpPr>
            <p:nvPr/>
          </p:nvSpPr>
          <p:spPr bwMode="auto">
            <a:xfrm>
              <a:off x="2260" y="973"/>
              <a:ext cx="764" cy="8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Check on work progress, review strategy / litigation plan within 90 days from initial strategy / litigation plan and as agreed thereafter and noted in the file. Make necessary strategy / litigation plan changes.</a:t>
              </a:r>
            </a:p>
          </p:txBody>
        </p:sp>
        <p:grpSp>
          <p:nvGrpSpPr>
            <p:cNvPr id="2643996" name="Group 28"/>
            <p:cNvGrpSpPr>
              <a:grpSpLocks/>
            </p:cNvGrpSpPr>
            <p:nvPr/>
          </p:nvGrpSpPr>
          <p:grpSpPr bwMode="auto">
            <a:xfrm>
              <a:off x="2218" y="2574"/>
              <a:ext cx="806" cy="936"/>
              <a:chOff x="2298" y="2148"/>
              <a:chExt cx="806" cy="936"/>
            </a:xfrm>
          </p:grpSpPr>
          <p:sp>
            <p:nvSpPr>
              <p:cNvPr id="2643997" name="Rectangle 29"/>
              <p:cNvSpPr>
                <a:spLocks noChangeArrowheads="1"/>
              </p:cNvSpPr>
              <p:nvPr/>
            </p:nvSpPr>
            <p:spPr bwMode="auto">
              <a:xfrm>
                <a:off x="2298" y="2148"/>
                <a:ext cx="806" cy="936"/>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3998" name="Text Box 30"/>
              <p:cNvSpPr txBox="1">
                <a:spLocks noChangeArrowheads="1"/>
              </p:cNvSpPr>
              <p:nvPr/>
            </p:nvSpPr>
            <p:spPr bwMode="auto">
              <a:xfrm>
                <a:off x="2332" y="2161"/>
                <a:ext cx="752" cy="8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Check on work progress, review strategy / litigation plan within 90 days from initial strategy / litigation plan and as agreed thereafter and noted in the file. Make necessary strategy / litigation plan changes.</a:t>
                </a:r>
              </a:p>
            </p:txBody>
          </p:sp>
        </p:grpSp>
        <p:sp>
          <p:nvSpPr>
            <p:cNvPr id="2643999" name="Line 31"/>
            <p:cNvSpPr>
              <a:spLocks noChangeShapeType="1"/>
            </p:cNvSpPr>
            <p:nvPr/>
          </p:nvSpPr>
          <p:spPr bwMode="auto">
            <a:xfrm>
              <a:off x="2280" y="1878"/>
              <a:ext cx="0" cy="70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44000" name="Line 32"/>
            <p:cNvSpPr>
              <a:spLocks noChangeShapeType="1"/>
            </p:cNvSpPr>
            <p:nvPr/>
          </p:nvSpPr>
          <p:spPr bwMode="auto">
            <a:xfrm>
              <a:off x="2958" y="1878"/>
              <a:ext cx="0" cy="70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44001" name="Text Box 33"/>
            <p:cNvSpPr txBox="1">
              <a:spLocks noChangeArrowheads="1"/>
            </p:cNvSpPr>
            <p:nvPr/>
          </p:nvSpPr>
          <p:spPr bwMode="auto">
            <a:xfrm>
              <a:off x="2382" y="2268"/>
              <a:ext cx="492"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within 90</a:t>
              </a:r>
              <a:br>
                <a:rPr lang="en-US" sz="800"/>
              </a:br>
              <a:r>
                <a:rPr lang="en-US" sz="800"/>
                <a:t>days</a:t>
              </a:r>
            </a:p>
          </p:txBody>
        </p:sp>
        <p:sp>
          <p:nvSpPr>
            <p:cNvPr id="2644002" name="Text Box 34"/>
            <p:cNvSpPr txBox="1">
              <a:spLocks noChangeArrowheads="1"/>
            </p:cNvSpPr>
            <p:nvPr/>
          </p:nvSpPr>
          <p:spPr bwMode="auto">
            <a:xfrm>
              <a:off x="2394" y="1866"/>
              <a:ext cx="492"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within 90</a:t>
              </a:r>
              <a:br>
                <a:rPr lang="en-US" sz="800"/>
              </a:br>
              <a:r>
                <a:rPr lang="en-US" sz="800"/>
                <a:t>days</a:t>
              </a:r>
            </a:p>
          </p:txBody>
        </p:sp>
      </p:grpSp>
      <p:grpSp>
        <p:nvGrpSpPr>
          <p:cNvPr id="2644003" name="Group 35"/>
          <p:cNvGrpSpPr>
            <a:grpSpLocks/>
          </p:cNvGrpSpPr>
          <p:nvPr/>
        </p:nvGrpSpPr>
        <p:grpSpPr bwMode="auto">
          <a:xfrm>
            <a:off x="4876800" y="3152775"/>
            <a:ext cx="1422400" cy="2295525"/>
            <a:chOff x="3072" y="1986"/>
            <a:chExt cx="896" cy="1446"/>
          </a:xfrm>
        </p:grpSpPr>
        <p:grpSp>
          <p:nvGrpSpPr>
            <p:cNvPr id="2644004" name="Group 36"/>
            <p:cNvGrpSpPr>
              <a:grpSpLocks/>
            </p:cNvGrpSpPr>
            <p:nvPr/>
          </p:nvGrpSpPr>
          <p:grpSpPr bwMode="auto">
            <a:xfrm>
              <a:off x="3162" y="2574"/>
              <a:ext cx="806" cy="858"/>
              <a:chOff x="3306" y="2148"/>
              <a:chExt cx="806" cy="858"/>
            </a:xfrm>
          </p:grpSpPr>
          <p:sp>
            <p:nvSpPr>
              <p:cNvPr id="2644005" name="Rectangle 37"/>
              <p:cNvSpPr>
                <a:spLocks noChangeArrowheads="1"/>
              </p:cNvSpPr>
              <p:nvPr/>
            </p:nvSpPr>
            <p:spPr bwMode="auto">
              <a:xfrm>
                <a:off x="3306" y="2148"/>
                <a:ext cx="806" cy="858"/>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4006" name="Text Box 38"/>
              <p:cNvSpPr txBox="1">
                <a:spLocks noChangeArrowheads="1"/>
              </p:cNvSpPr>
              <p:nvPr/>
            </p:nvSpPr>
            <p:spPr bwMode="auto">
              <a:xfrm>
                <a:off x="3346" y="2167"/>
                <a:ext cx="710" cy="7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Legal completes discovery and summarizes assessments and recommendations in Discovery Wrap Up template** and submits a Pretrial report.</a:t>
                </a:r>
              </a:p>
            </p:txBody>
          </p:sp>
        </p:grpSp>
        <p:sp>
          <p:nvSpPr>
            <p:cNvPr id="2644007" name="Line 39"/>
            <p:cNvSpPr>
              <a:spLocks noChangeShapeType="1"/>
            </p:cNvSpPr>
            <p:nvPr/>
          </p:nvSpPr>
          <p:spPr bwMode="auto">
            <a:xfrm>
              <a:off x="3540" y="1986"/>
              <a:ext cx="0" cy="58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44008" name="Text Box 40"/>
            <p:cNvSpPr txBox="1">
              <a:spLocks noChangeArrowheads="1"/>
            </p:cNvSpPr>
            <p:nvPr/>
          </p:nvSpPr>
          <p:spPr bwMode="auto">
            <a:xfrm>
              <a:off x="3072" y="2292"/>
              <a:ext cx="492"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5 business</a:t>
              </a:r>
              <a:br>
                <a:rPr lang="en-US" sz="800"/>
              </a:br>
              <a:r>
                <a:rPr lang="en-US" sz="800"/>
                <a:t>days</a:t>
              </a:r>
            </a:p>
          </p:txBody>
        </p:sp>
      </p:grpSp>
      <p:grpSp>
        <p:nvGrpSpPr>
          <p:cNvPr id="2644009" name="Group 41"/>
          <p:cNvGrpSpPr>
            <a:grpSpLocks/>
          </p:cNvGrpSpPr>
          <p:nvPr/>
        </p:nvGrpSpPr>
        <p:grpSpPr bwMode="auto">
          <a:xfrm>
            <a:off x="6800850" y="1514475"/>
            <a:ext cx="1298575" cy="3629025"/>
            <a:chOff x="4284" y="954"/>
            <a:chExt cx="818" cy="2286"/>
          </a:xfrm>
        </p:grpSpPr>
        <p:sp>
          <p:nvSpPr>
            <p:cNvPr id="2644010" name="Rectangle 42"/>
            <p:cNvSpPr>
              <a:spLocks noChangeArrowheads="1"/>
            </p:cNvSpPr>
            <p:nvPr/>
          </p:nvSpPr>
          <p:spPr bwMode="auto">
            <a:xfrm>
              <a:off x="4296" y="954"/>
              <a:ext cx="806" cy="270"/>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4011" name="Text Box 43"/>
            <p:cNvSpPr txBox="1">
              <a:spLocks noChangeArrowheads="1"/>
            </p:cNvSpPr>
            <p:nvPr/>
          </p:nvSpPr>
          <p:spPr bwMode="auto">
            <a:xfrm>
              <a:off x="4356" y="991"/>
              <a:ext cx="704" cy="1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Agree upon conference strategy.</a:t>
              </a:r>
            </a:p>
          </p:txBody>
        </p:sp>
        <p:grpSp>
          <p:nvGrpSpPr>
            <p:cNvPr id="2644012" name="Group 44"/>
            <p:cNvGrpSpPr>
              <a:grpSpLocks/>
            </p:cNvGrpSpPr>
            <p:nvPr/>
          </p:nvGrpSpPr>
          <p:grpSpPr bwMode="auto">
            <a:xfrm>
              <a:off x="4284" y="2574"/>
              <a:ext cx="806" cy="666"/>
              <a:chOff x="4434" y="2196"/>
              <a:chExt cx="806" cy="666"/>
            </a:xfrm>
          </p:grpSpPr>
          <p:sp>
            <p:nvSpPr>
              <p:cNvPr id="2644013" name="Rectangle 45"/>
              <p:cNvSpPr>
                <a:spLocks noChangeArrowheads="1"/>
              </p:cNvSpPr>
              <p:nvPr/>
            </p:nvSpPr>
            <p:spPr bwMode="auto">
              <a:xfrm>
                <a:off x="4434" y="2196"/>
                <a:ext cx="806" cy="666"/>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4014" name="Text Box 46"/>
              <p:cNvSpPr txBox="1">
                <a:spLocks noChangeArrowheads="1"/>
              </p:cNvSpPr>
              <p:nvPr/>
            </p:nvSpPr>
            <p:spPr bwMode="auto">
              <a:xfrm>
                <a:off x="4492" y="2209"/>
                <a:ext cx="722" cy="6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Agree upon conference strategy. Legal will update Claims post conference utilizing the Interim Activity template.</a:t>
                </a:r>
              </a:p>
            </p:txBody>
          </p:sp>
        </p:grpSp>
        <p:sp>
          <p:nvSpPr>
            <p:cNvPr id="2644015" name="Line 47"/>
            <p:cNvSpPr>
              <a:spLocks noChangeShapeType="1"/>
            </p:cNvSpPr>
            <p:nvPr/>
          </p:nvSpPr>
          <p:spPr bwMode="auto">
            <a:xfrm>
              <a:off x="4326" y="1224"/>
              <a:ext cx="12" cy="135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44016" name="Line 48"/>
            <p:cNvSpPr>
              <a:spLocks noChangeShapeType="1"/>
            </p:cNvSpPr>
            <p:nvPr/>
          </p:nvSpPr>
          <p:spPr bwMode="auto">
            <a:xfrm>
              <a:off x="5061" y="1224"/>
              <a:ext cx="12" cy="135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44017" name="Text Box 49"/>
            <p:cNvSpPr txBox="1">
              <a:spLocks noChangeArrowheads="1"/>
            </p:cNvSpPr>
            <p:nvPr/>
          </p:nvSpPr>
          <p:spPr bwMode="auto">
            <a:xfrm>
              <a:off x="4422" y="1857"/>
              <a:ext cx="570"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2 weeks prior </a:t>
              </a:r>
              <a:br>
                <a:rPr lang="en-US" sz="800"/>
              </a:br>
              <a:r>
                <a:rPr lang="en-US" sz="800"/>
                <a:t>to conference</a:t>
              </a:r>
            </a:p>
          </p:txBody>
        </p:sp>
        <p:sp>
          <p:nvSpPr>
            <p:cNvPr id="2644018" name="Text Box 50"/>
            <p:cNvSpPr txBox="1">
              <a:spLocks noChangeArrowheads="1"/>
            </p:cNvSpPr>
            <p:nvPr/>
          </p:nvSpPr>
          <p:spPr bwMode="auto">
            <a:xfrm>
              <a:off x="4449" y="2259"/>
              <a:ext cx="570"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2 weeks prior </a:t>
              </a:r>
              <a:br>
                <a:rPr lang="en-US" sz="800"/>
              </a:br>
              <a:r>
                <a:rPr lang="en-US" sz="800"/>
                <a:t>to conference</a:t>
              </a:r>
            </a:p>
          </p:txBody>
        </p:sp>
      </p:grpSp>
      <p:grpSp>
        <p:nvGrpSpPr>
          <p:cNvPr id="2644019" name="Group 51"/>
          <p:cNvGrpSpPr>
            <a:grpSpLocks/>
          </p:cNvGrpSpPr>
          <p:nvPr/>
        </p:nvGrpSpPr>
        <p:grpSpPr bwMode="auto">
          <a:xfrm>
            <a:off x="8312150" y="3438525"/>
            <a:ext cx="685800" cy="1066800"/>
            <a:chOff x="5236" y="2166"/>
            <a:chExt cx="432" cy="672"/>
          </a:xfrm>
        </p:grpSpPr>
        <p:sp>
          <p:nvSpPr>
            <p:cNvPr id="2644020" name="Rectangle 52"/>
            <p:cNvSpPr>
              <a:spLocks noChangeArrowheads="1"/>
            </p:cNvSpPr>
            <p:nvPr/>
          </p:nvSpPr>
          <p:spPr bwMode="auto">
            <a:xfrm>
              <a:off x="5236" y="2406"/>
              <a:ext cx="432" cy="432"/>
            </a:xfrm>
            <a:prstGeom prst="rect">
              <a:avLst/>
            </a:prstGeom>
            <a:solidFill>
              <a:srgbClr val="EAEAEA"/>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4021" name="Text Box 53"/>
            <p:cNvSpPr txBox="1">
              <a:spLocks noChangeArrowheads="1"/>
            </p:cNvSpPr>
            <p:nvPr/>
          </p:nvSpPr>
          <p:spPr bwMode="auto">
            <a:xfrm>
              <a:off x="5290" y="2443"/>
              <a:ext cx="374" cy="2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Legal </a:t>
              </a:r>
              <a:br>
                <a:rPr lang="en-US" sz="900"/>
              </a:br>
              <a:r>
                <a:rPr lang="en-US" sz="900"/>
                <a:t>prepares </a:t>
              </a:r>
              <a:br>
                <a:rPr lang="en-US" sz="900"/>
              </a:br>
              <a:r>
                <a:rPr lang="en-US" sz="900"/>
                <a:t>for trial.</a:t>
              </a:r>
            </a:p>
          </p:txBody>
        </p:sp>
        <p:sp>
          <p:nvSpPr>
            <p:cNvPr id="2644022" name="Line 54"/>
            <p:cNvSpPr>
              <a:spLocks noChangeShapeType="1"/>
            </p:cNvSpPr>
            <p:nvPr/>
          </p:nvSpPr>
          <p:spPr bwMode="auto">
            <a:xfrm>
              <a:off x="5436" y="2166"/>
              <a:ext cx="4" cy="27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sp>
        <p:nvSpPr>
          <p:cNvPr id="2644023" name="Rectangle 55"/>
          <p:cNvSpPr>
            <a:spLocks noChangeArrowheads="1"/>
          </p:cNvSpPr>
          <p:nvPr/>
        </p:nvSpPr>
        <p:spPr bwMode="auto">
          <a:xfrm>
            <a:off x="209550" y="3295650"/>
            <a:ext cx="8677275" cy="247650"/>
          </a:xfrm>
          <a:prstGeom prst="rect">
            <a:avLst/>
          </a:prstGeom>
          <a:gradFill rotWithShape="1">
            <a:gsLst>
              <a:gs pos="0">
                <a:schemeClr val="bg1"/>
              </a:gs>
              <a:gs pos="50000">
                <a:schemeClr val="accent1"/>
              </a:gs>
              <a:gs pos="100000">
                <a:schemeClr val="bg1"/>
              </a:gs>
            </a:gsLst>
            <a:lin ang="5400000" scaled="1"/>
          </a:gra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4024" name="Text Box 56"/>
          <p:cNvSpPr txBox="1">
            <a:spLocks noChangeArrowheads="1"/>
          </p:cNvSpPr>
          <p:nvPr/>
        </p:nvSpPr>
        <p:spPr bwMode="auto">
          <a:xfrm>
            <a:off x="295275" y="3295650"/>
            <a:ext cx="8553450"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en-US" sz="1000">
                <a:solidFill>
                  <a:schemeClr val="bg1"/>
                </a:solidFill>
              </a:rPr>
              <a:t>time</a:t>
            </a:r>
            <a:r>
              <a:rPr lang="en-US" sz="900" b="1">
                <a:solidFill>
                  <a:schemeClr val="bg1"/>
                </a:solidFill>
                <a:latin typeface="Wingdings" pitchFamily="2" charset="2"/>
              </a:rPr>
              <a:t>    </a:t>
            </a:r>
            <a:r>
              <a:rPr lang="en-US" sz="900">
                <a:solidFill>
                  <a:schemeClr val="bg1"/>
                </a:solidFill>
                <a:latin typeface="Wingdings" pitchFamily="2" charset="2"/>
              </a:rPr>
              <a:t>Ø      Ø      Ø      Ø      Ø      Ø      Ø      Ø      Ø      Ø</a:t>
            </a:r>
            <a:endParaRPr lang="en-US" sz="900" b="1">
              <a:solidFill>
                <a:schemeClr val="bg1"/>
              </a:solidFill>
              <a:latin typeface="Wingdings" pitchFamily="2" charset="2"/>
            </a:endParaRPr>
          </a:p>
        </p:txBody>
      </p:sp>
      <p:sp>
        <p:nvSpPr>
          <p:cNvPr id="2644025" name="Text Box 57"/>
          <p:cNvSpPr txBox="1">
            <a:spLocks noChangeArrowheads="1"/>
          </p:cNvSpPr>
          <p:nvPr/>
        </p:nvSpPr>
        <p:spPr bwMode="auto">
          <a:xfrm>
            <a:off x="123825" y="5734050"/>
            <a:ext cx="889635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a:solidFill>
                  <a:schemeClr val="bg2"/>
                </a:solidFill>
                <a:latin typeface="Arial Black" pitchFamily="34" charset="0"/>
              </a:rPr>
              <a:t>Legal</a:t>
            </a:r>
          </a:p>
        </p:txBody>
      </p:sp>
      <p:sp>
        <p:nvSpPr>
          <p:cNvPr id="2644026" name="Text Box 58"/>
          <p:cNvSpPr txBox="1">
            <a:spLocks noChangeArrowheads="1"/>
          </p:cNvSpPr>
          <p:nvPr/>
        </p:nvSpPr>
        <p:spPr bwMode="auto">
          <a:xfrm>
            <a:off x="0" y="1085850"/>
            <a:ext cx="914400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a:solidFill>
                  <a:schemeClr val="bg2"/>
                </a:solidFill>
                <a:latin typeface="Arial Black" pitchFamily="34" charset="0"/>
              </a:rPr>
              <a:t>Claims</a:t>
            </a:r>
          </a:p>
        </p:txBody>
      </p:sp>
      <p:sp>
        <p:nvSpPr>
          <p:cNvPr id="2644027" name="Text Box 59"/>
          <p:cNvSpPr txBox="1">
            <a:spLocks noChangeArrowheads="1"/>
          </p:cNvSpPr>
          <p:nvPr/>
        </p:nvSpPr>
        <p:spPr bwMode="auto">
          <a:xfrm>
            <a:off x="5067300" y="5953125"/>
            <a:ext cx="4048125" cy="644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r>
              <a:rPr lang="en-US" sz="600" dirty="0"/>
              <a:t>*Safeco Personal Lines will require a complete budget estimate regardless of expected amount. Use Simple Budget Template.</a:t>
            </a:r>
          </a:p>
          <a:p>
            <a:pPr algn="l"/>
            <a:r>
              <a:rPr lang="en-US" sz="600" dirty="0"/>
              <a:t>Regional Agency Companies PAL - for budget estimates of over $5,000.00 use Regional Company spreadsheet budget, except spreadsheet is modified for Field Legal to have only one projected hourly billing rate, that being the billing rate of the attorney assigned to the overall handling of the file.</a:t>
            </a:r>
          </a:p>
          <a:p>
            <a:pPr algn="l"/>
            <a:r>
              <a:rPr lang="en-US" sz="600" dirty="0"/>
              <a:t>** Discovery Wrap Up template use subject to Market Requirements</a:t>
            </a:r>
          </a:p>
        </p:txBody>
      </p:sp>
      <p:grpSp>
        <p:nvGrpSpPr>
          <p:cNvPr id="2644028" name="Group 60"/>
          <p:cNvGrpSpPr>
            <a:grpSpLocks/>
          </p:cNvGrpSpPr>
          <p:nvPr/>
        </p:nvGrpSpPr>
        <p:grpSpPr bwMode="auto">
          <a:xfrm>
            <a:off x="5340350" y="1514475"/>
            <a:ext cx="1336675" cy="2190750"/>
            <a:chOff x="3364" y="954"/>
            <a:chExt cx="842" cy="1380"/>
          </a:xfrm>
        </p:grpSpPr>
        <p:grpSp>
          <p:nvGrpSpPr>
            <p:cNvPr id="2644029" name="Group 61"/>
            <p:cNvGrpSpPr>
              <a:grpSpLocks/>
            </p:cNvGrpSpPr>
            <p:nvPr/>
          </p:nvGrpSpPr>
          <p:grpSpPr bwMode="auto">
            <a:xfrm>
              <a:off x="3364" y="954"/>
              <a:ext cx="806" cy="1380"/>
              <a:chOff x="3364" y="954"/>
              <a:chExt cx="806" cy="1380"/>
            </a:xfrm>
          </p:grpSpPr>
          <p:sp>
            <p:nvSpPr>
              <p:cNvPr id="2644030" name="Rectangle 62"/>
              <p:cNvSpPr>
                <a:spLocks noChangeArrowheads="1"/>
              </p:cNvSpPr>
              <p:nvPr/>
            </p:nvSpPr>
            <p:spPr bwMode="auto">
              <a:xfrm>
                <a:off x="3364" y="954"/>
                <a:ext cx="806" cy="480"/>
              </a:xfrm>
              <a:prstGeom prst="rect">
                <a:avLst/>
              </a:prstGeom>
              <a:solidFill>
                <a:srgbClr val="D1E8FF">
                  <a:alpha val="70000"/>
                </a:srgbClr>
              </a:solidFill>
              <a:ln w="9525" algn="ctr">
                <a:solidFill>
                  <a:srgbClr val="DDDDD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644031" name="Line 63"/>
              <p:cNvSpPr>
                <a:spLocks noChangeShapeType="1"/>
              </p:cNvSpPr>
              <p:nvPr/>
            </p:nvSpPr>
            <p:spPr bwMode="auto">
              <a:xfrm>
                <a:off x="4092" y="1440"/>
                <a:ext cx="0" cy="894"/>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44032" name="Text Box 64"/>
              <p:cNvSpPr txBox="1">
                <a:spLocks noChangeArrowheads="1"/>
              </p:cNvSpPr>
              <p:nvPr/>
            </p:nvSpPr>
            <p:spPr bwMode="auto">
              <a:xfrm>
                <a:off x="3636" y="1872"/>
                <a:ext cx="438"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sz="800"/>
                  <a:t>5 business</a:t>
                </a:r>
                <a:br>
                  <a:rPr lang="en-US" sz="800"/>
                </a:br>
                <a:r>
                  <a:rPr lang="en-US" sz="800"/>
                  <a:t>days</a:t>
                </a:r>
              </a:p>
            </p:txBody>
          </p:sp>
        </p:grpSp>
        <p:sp>
          <p:nvSpPr>
            <p:cNvPr id="2644033" name="Text Box 65"/>
            <p:cNvSpPr txBox="1">
              <a:spLocks noChangeArrowheads="1"/>
            </p:cNvSpPr>
            <p:nvPr/>
          </p:nvSpPr>
          <p:spPr bwMode="auto">
            <a:xfrm>
              <a:off x="3430" y="979"/>
              <a:ext cx="776" cy="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algn="l"/>
              <a:r>
                <a:rPr lang="en-US" sz="900"/>
                <a:t>Claims reviews recommendation, evaluates case and recommends settle or trial strategy.</a:t>
              </a:r>
            </a:p>
          </p:txBody>
        </p:sp>
      </p:grpSp>
    </p:spTree>
    <p:custDataLst>
      <p:tags r:id="rId1"/>
    </p:custDataLst>
    <p:extLst>
      <p:ext uri="{BB962C8B-B14F-4D97-AF65-F5344CB8AC3E}">
        <p14:creationId xmlns:p14="http://schemas.microsoft.com/office/powerpoint/2010/main" val="12398325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4397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64398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64398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64399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64400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64402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644009"/>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6440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8610" name="Rectangle 2"/>
          <p:cNvSpPr>
            <a:spLocks noGrp="1" noChangeArrowheads="1"/>
          </p:cNvSpPr>
          <p:nvPr>
            <p:ph type="title"/>
          </p:nvPr>
        </p:nvSpPr>
        <p:spPr>
          <a:noFill/>
          <a:ln/>
        </p:spPr>
        <p:txBody>
          <a:bodyPr/>
          <a:lstStyle/>
          <a:p>
            <a:r>
              <a:rPr lang="en-US" sz="2000"/>
              <a:t>PAL Tasks and Owners</a:t>
            </a:r>
          </a:p>
        </p:txBody>
      </p:sp>
      <p:sp>
        <p:nvSpPr>
          <p:cNvPr id="2628710" name="Rectangle 102"/>
          <p:cNvSpPr>
            <a:spLocks noChangeArrowheads="1"/>
          </p:cNvSpPr>
          <p:nvPr/>
        </p:nvSpPr>
        <p:spPr bwMode="auto">
          <a:xfrm>
            <a:off x="228600" y="1025525"/>
            <a:ext cx="1295400"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r>
              <a:rPr lang="en-US" sz="1200" b="1" dirty="0">
                <a:solidFill>
                  <a:srgbClr val="000000"/>
                </a:solidFill>
                <a:cs typeface="Times New Roman" pitchFamily="18" charset="0"/>
              </a:rPr>
              <a:t>Authorizations </a:t>
            </a:r>
            <a:endParaRPr lang="en-US" dirty="0"/>
          </a:p>
        </p:txBody>
      </p:sp>
      <p:graphicFrame>
        <p:nvGraphicFramePr>
          <p:cNvPr id="2628850" name="Group 242"/>
          <p:cNvGraphicFramePr>
            <a:graphicFrameLocks noGrp="1"/>
          </p:cNvGraphicFramePr>
          <p:nvPr>
            <p:extLst>
              <p:ext uri="{D42A27DB-BD31-4B8C-83A1-F6EECF244321}">
                <p14:modId xmlns:p14="http://schemas.microsoft.com/office/powerpoint/2010/main" val="265469342"/>
              </p:ext>
            </p:extLst>
          </p:nvPr>
        </p:nvGraphicFramePr>
        <p:xfrm>
          <a:off x="457200" y="1300163"/>
          <a:ext cx="7639050" cy="1737360"/>
        </p:xfrm>
        <a:graphic>
          <a:graphicData uri="http://schemas.openxmlformats.org/drawingml/2006/table">
            <a:tbl>
              <a:tblPr/>
              <a:tblGrid>
                <a:gridCol w="2578100"/>
                <a:gridCol w="660400"/>
                <a:gridCol w="4400550"/>
              </a:tblGrid>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dirty="0" smtClean="0">
                          <a:ln>
                            <a:noFill/>
                          </a:ln>
                          <a:solidFill>
                            <a:srgbClr val="000000"/>
                          </a:solidFill>
                          <a:effectLst/>
                          <a:latin typeface="Arial" charset="0"/>
                          <a:ea typeface="Times New Roman" pitchFamily="18" charset="0"/>
                          <a:cs typeface="Arial" charset="0"/>
                        </a:rPr>
                        <a:t>Task </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Owner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Explanation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r>
              <a:tr h="255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charset="0"/>
                          <a:ea typeface="Times New Roman" pitchFamily="18" charset="0"/>
                          <a:cs typeface="Arial" charset="0"/>
                        </a:rPr>
                        <a:t>Obtains authorizations from opposing parties and co­defendants when applicable. </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charset="0"/>
                          <a:ea typeface="Times New Roman" pitchFamily="18" charset="0"/>
                          <a:cs typeface="Arial" charset="0"/>
                        </a:rPr>
                        <a:t>Securing authorizations is a Claims function unless special jurisdictional rule requires </a:t>
                      </a:r>
                      <a:r>
                        <a:rPr kumimoji="0" lang="en-US" sz="1000" b="0" i="0" u="none" strike="noStrike" cap="none" normalizeH="0" baseline="0" dirty="0" err="1" smtClean="0">
                          <a:ln>
                            <a:noFill/>
                          </a:ln>
                          <a:solidFill>
                            <a:srgbClr val="000000"/>
                          </a:solidFill>
                          <a:effectLst/>
                          <a:latin typeface="Arial" charset="0"/>
                          <a:ea typeface="Times New Roman" pitchFamily="18" charset="0"/>
                          <a:cs typeface="Arial" charset="0"/>
                        </a:rPr>
                        <a:t>Legal's</a:t>
                      </a:r>
                      <a:r>
                        <a:rPr kumimoji="0" lang="en-US" sz="1000" b="0" i="0" u="none" strike="noStrike" cap="none" normalizeH="0" baseline="0" dirty="0" smtClean="0">
                          <a:ln>
                            <a:noFill/>
                          </a:ln>
                          <a:solidFill>
                            <a:srgbClr val="000000"/>
                          </a:solidFill>
                          <a:effectLst/>
                          <a:latin typeface="Arial" charset="0"/>
                          <a:ea typeface="Times New Roman" pitchFamily="18" charset="0"/>
                          <a:cs typeface="Arial" charset="0"/>
                        </a:rPr>
                        <a:t> involvement. </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Follow-up on requests for information and/or authorizations.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This is a Claims function; Legal will be involved only if it becomes necessary due to special circumstances.*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08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If Legal obtains authorizations Legal will forward all authorizations to Claims. Claims will process the authorizations and do the follow-up.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This is a Claims function; Legal will be involved only if it becomes necessary due to special circumstances.*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noFill/>
                  </a:tcPr>
                </a:tc>
              </a:tr>
            </a:tbl>
          </a:graphicData>
        </a:graphic>
      </p:graphicFrame>
      <p:sp>
        <p:nvSpPr>
          <p:cNvPr id="2628786" name="Rectangle 178"/>
          <p:cNvSpPr>
            <a:spLocks noChangeArrowheads="1"/>
          </p:cNvSpPr>
          <p:nvPr/>
        </p:nvSpPr>
        <p:spPr bwMode="auto">
          <a:xfrm>
            <a:off x="228600" y="3033713"/>
            <a:ext cx="130175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r>
              <a:rPr lang="en-US" sz="1200" b="1">
                <a:solidFill>
                  <a:srgbClr val="000000"/>
                </a:solidFill>
                <a:cs typeface="Times New Roman" pitchFamily="18" charset="0"/>
              </a:rPr>
              <a:t>Interrogatories </a:t>
            </a:r>
            <a:endParaRPr lang="en-US"/>
          </a:p>
        </p:txBody>
      </p:sp>
      <p:graphicFrame>
        <p:nvGraphicFramePr>
          <p:cNvPr id="2628851" name="Group 243"/>
          <p:cNvGraphicFramePr>
            <a:graphicFrameLocks noGrp="1"/>
          </p:cNvGraphicFramePr>
          <p:nvPr>
            <p:extLst>
              <p:ext uri="{D42A27DB-BD31-4B8C-83A1-F6EECF244321}">
                <p14:modId xmlns:p14="http://schemas.microsoft.com/office/powerpoint/2010/main" val="525640515"/>
              </p:ext>
            </p:extLst>
          </p:nvPr>
        </p:nvGraphicFramePr>
        <p:xfrm>
          <a:off x="457200" y="3308350"/>
          <a:ext cx="7648575" cy="944880"/>
        </p:xfrm>
        <a:graphic>
          <a:graphicData uri="http://schemas.openxmlformats.org/drawingml/2006/table">
            <a:tbl>
              <a:tblPr/>
              <a:tblGrid>
                <a:gridCol w="2582863"/>
                <a:gridCol w="660400"/>
                <a:gridCol w="4405312"/>
              </a:tblGrid>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dirty="0" smtClean="0">
                          <a:ln>
                            <a:noFill/>
                          </a:ln>
                          <a:solidFill>
                            <a:srgbClr val="000000"/>
                          </a:solidFill>
                          <a:effectLst/>
                          <a:latin typeface="Arial" charset="0"/>
                          <a:ea typeface="Times New Roman" pitchFamily="18" charset="0"/>
                          <a:cs typeface="Arial" charset="0"/>
                        </a:rPr>
                        <a:t>Task </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Owner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Explanation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r>
              <a:tr h="333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Summarize Interrogatories.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en-US" sz="1000" b="0" i="0" u="none" strike="noStrike" kern="1200" baseline="0" dirty="0" smtClean="0">
                          <a:solidFill>
                            <a:schemeClr val="tx1"/>
                          </a:solidFill>
                          <a:latin typeface="+mn-lt"/>
                          <a:ea typeface="+mn-ea"/>
                          <a:cs typeface="+mn-cs"/>
                        </a:rPr>
                        <a:t>Upon receipt of answers to interrogatories, Legal will use the Discovery Summary Template to update Claims on all new, relevant information contained in the answers. If no new information exists, Legal will note that "Information obtained is consistent with previously obtained information.</a:t>
                      </a: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628824" name="Rectangle 216"/>
          <p:cNvSpPr>
            <a:spLocks noChangeArrowheads="1"/>
          </p:cNvSpPr>
          <p:nvPr/>
        </p:nvSpPr>
        <p:spPr bwMode="auto">
          <a:xfrm>
            <a:off x="0" y="5575300"/>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endParaRPr lang="en-US"/>
          </a:p>
        </p:txBody>
      </p:sp>
      <p:sp>
        <p:nvSpPr>
          <p:cNvPr id="2628827" name="Rectangle 219"/>
          <p:cNvSpPr>
            <a:spLocks noChangeArrowheads="1"/>
          </p:cNvSpPr>
          <p:nvPr/>
        </p:nvSpPr>
        <p:spPr bwMode="auto">
          <a:xfrm>
            <a:off x="228600" y="4445000"/>
            <a:ext cx="1436688"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r>
              <a:rPr lang="en-US" sz="1200" b="1">
                <a:solidFill>
                  <a:srgbClr val="000000"/>
                </a:solidFill>
                <a:cs typeface="Times New Roman" pitchFamily="18" charset="0"/>
              </a:rPr>
              <a:t>Medical Records </a:t>
            </a:r>
            <a:endParaRPr lang="en-US"/>
          </a:p>
        </p:txBody>
      </p:sp>
      <p:graphicFrame>
        <p:nvGraphicFramePr>
          <p:cNvPr id="2628852" name="Group 244"/>
          <p:cNvGraphicFramePr>
            <a:graphicFrameLocks noGrp="1"/>
          </p:cNvGraphicFramePr>
          <p:nvPr>
            <p:extLst>
              <p:ext uri="{D42A27DB-BD31-4B8C-83A1-F6EECF244321}">
                <p14:modId xmlns:p14="http://schemas.microsoft.com/office/powerpoint/2010/main" val="1435347963"/>
              </p:ext>
            </p:extLst>
          </p:nvPr>
        </p:nvGraphicFramePr>
        <p:xfrm>
          <a:off x="473075" y="4719638"/>
          <a:ext cx="7623175" cy="1097280"/>
        </p:xfrm>
        <a:graphic>
          <a:graphicData uri="http://schemas.openxmlformats.org/drawingml/2006/table">
            <a:tbl>
              <a:tblPr/>
              <a:tblGrid>
                <a:gridCol w="2582863"/>
                <a:gridCol w="660400"/>
                <a:gridCol w="4379912"/>
              </a:tblGrid>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dirty="0" smtClean="0">
                          <a:ln>
                            <a:noFill/>
                          </a:ln>
                          <a:solidFill>
                            <a:srgbClr val="000000"/>
                          </a:solidFill>
                          <a:effectLst/>
                          <a:latin typeface="Arial" charset="0"/>
                          <a:ea typeface="Times New Roman" pitchFamily="18" charset="0"/>
                          <a:cs typeface="Arial" charset="0"/>
                        </a:rPr>
                        <a:t>Task </a:t>
                      </a:r>
                      <a:endParaRPr kumimoji="0" lang="en-US" sz="1800" b="0" i="1"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Owner </a:t>
                      </a:r>
                      <a:endParaRPr kumimoji="0" lang="en-US" sz="1800" b="0" i="1"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Explanation </a:t>
                      </a:r>
                      <a:endParaRPr kumimoji="0" lang="en-US" sz="1800" b="0" i="1"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charset="0"/>
                          <a:ea typeface="Times New Roman" pitchFamily="18" charset="0"/>
                          <a:cs typeface="Arial" charset="0"/>
                        </a:rPr>
                        <a:t>Summarize Medical Records. </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 Legal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charset="0"/>
                          <a:ea typeface="Times New Roman" pitchFamily="18" charset="0"/>
                          <a:cs typeface="Arial" charset="0"/>
                        </a:rPr>
                        <a:t>Claims and Legal will each be responsible to independently review, and to collaborate if warranted, on the medical records. If no new information exists, Legal will note that "Information obtained is consistent with previously obtained information." Legal should use Discovery Summary Template for this task. </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628844" name="Text Box 236"/>
          <p:cNvSpPr txBox="1">
            <a:spLocks noChangeArrowheads="1"/>
          </p:cNvSpPr>
          <p:nvPr/>
        </p:nvSpPr>
        <p:spPr bwMode="auto">
          <a:xfrm>
            <a:off x="428625" y="5805486"/>
            <a:ext cx="26574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en-US" sz="1000" b="1" dirty="0"/>
              <a:t>Continued on next page…</a:t>
            </a:r>
          </a:p>
        </p:txBody>
      </p:sp>
      <p:sp>
        <p:nvSpPr>
          <p:cNvPr id="2" name="TextBox 1"/>
          <p:cNvSpPr txBox="1"/>
          <p:nvPr/>
        </p:nvSpPr>
        <p:spPr>
          <a:xfrm>
            <a:off x="4076700" y="454958"/>
            <a:ext cx="4162425" cy="707886"/>
          </a:xfrm>
          <a:prstGeom prst="rect">
            <a:avLst/>
          </a:prstGeom>
          <a:noFill/>
        </p:spPr>
        <p:txBody>
          <a:bodyPr wrap="square" rtlCol="0">
            <a:spAutoFit/>
          </a:bodyPr>
          <a:lstStyle/>
          <a:p>
            <a:pPr algn="l"/>
            <a:r>
              <a:rPr lang="en-US" sz="1000" dirty="0"/>
              <a:t>The performance of the right task by the right resource is fundamental to the efficient and effective handling of litigation. This chart identifies </a:t>
            </a:r>
            <a:r>
              <a:rPr lang="en-US" sz="1000" dirty="0" smtClean="0"/>
              <a:t>frequently </a:t>
            </a:r>
            <a:r>
              <a:rPr lang="en-US" sz="1000" dirty="0"/>
              <a:t>occurring litigation tasks and specifies the resource to perform that task.</a:t>
            </a:r>
          </a:p>
        </p:txBody>
      </p:sp>
    </p:spTree>
    <p:custDataLst>
      <p:tags r:id="rId1"/>
    </p:custDataLst>
    <p:extLst>
      <p:ext uri="{BB962C8B-B14F-4D97-AF65-F5344CB8AC3E}">
        <p14:creationId xmlns:p14="http://schemas.microsoft.com/office/powerpoint/2010/main" val="19615085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682" name="Rectangle 2"/>
          <p:cNvSpPr>
            <a:spLocks noGrp="1" noChangeArrowheads="1"/>
          </p:cNvSpPr>
          <p:nvPr>
            <p:ph type="title"/>
          </p:nvPr>
        </p:nvSpPr>
        <p:spPr>
          <a:noFill/>
          <a:ln/>
        </p:spPr>
        <p:txBody>
          <a:bodyPr/>
          <a:lstStyle/>
          <a:p>
            <a:r>
              <a:rPr lang="en-US" sz="2000"/>
              <a:t>PAL Tasks (continued)</a:t>
            </a:r>
          </a:p>
        </p:txBody>
      </p:sp>
      <p:sp>
        <p:nvSpPr>
          <p:cNvPr id="2631721" name="Rectangle 41"/>
          <p:cNvSpPr>
            <a:spLocks noChangeArrowheads="1"/>
          </p:cNvSpPr>
          <p:nvPr/>
        </p:nvSpPr>
        <p:spPr bwMode="auto">
          <a:xfrm>
            <a:off x="0" y="5575300"/>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endParaRPr lang="en-US"/>
          </a:p>
        </p:txBody>
      </p:sp>
      <p:sp>
        <p:nvSpPr>
          <p:cNvPr id="2631760" name="Rectangle 80"/>
          <p:cNvSpPr>
            <a:spLocks noChangeArrowheads="1"/>
          </p:cNvSpPr>
          <p:nvPr/>
        </p:nvSpPr>
        <p:spPr bwMode="auto">
          <a:xfrm>
            <a:off x="349250" y="1271588"/>
            <a:ext cx="2447925"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r>
              <a:rPr lang="en-US" sz="1200" b="1">
                <a:solidFill>
                  <a:srgbClr val="000000"/>
                </a:solidFill>
                <a:cs typeface="Times New Roman" pitchFamily="18" charset="0"/>
              </a:rPr>
              <a:t>Locating Witnesses or Insured </a:t>
            </a:r>
            <a:endParaRPr lang="en-US"/>
          </a:p>
        </p:txBody>
      </p:sp>
      <p:graphicFrame>
        <p:nvGraphicFramePr>
          <p:cNvPr id="2631863" name="Group 183"/>
          <p:cNvGraphicFramePr>
            <a:graphicFrameLocks noGrp="1"/>
          </p:cNvGraphicFramePr>
          <p:nvPr/>
        </p:nvGraphicFramePr>
        <p:xfrm>
          <a:off x="568325" y="1546225"/>
          <a:ext cx="7623175" cy="640080"/>
        </p:xfrm>
        <a:graphic>
          <a:graphicData uri="http://schemas.openxmlformats.org/drawingml/2006/table">
            <a:tbl>
              <a:tblPr/>
              <a:tblGrid>
                <a:gridCol w="2582863"/>
                <a:gridCol w="715962"/>
                <a:gridCol w="4324350"/>
              </a:tblGrid>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Task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Owner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Explanation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r>
              <a:tr h="306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Locating missing witnesses or insured.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This is a Claims function; Legal will be involved only if it becomes necessary due to special circumstances.*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631798" name="Rectangle 118"/>
          <p:cNvSpPr>
            <a:spLocks noChangeArrowheads="1"/>
          </p:cNvSpPr>
          <p:nvPr/>
        </p:nvSpPr>
        <p:spPr bwMode="auto">
          <a:xfrm>
            <a:off x="349250" y="2489200"/>
            <a:ext cx="4059238"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r>
              <a:rPr lang="en-US" sz="1200" b="1">
                <a:solidFill>
                  <a:srgbClr val="000000"/>
                </a:solidFill>
                <a:cs typeface="Times New Roman" pitchFamily="18" charset="0"/>
              </a:rPr>
              <a:t>Expert Retention including Scheduling IME's / AME's </a:t>
            </a:r>
            <a:endParaRPr lang="en-US"/>
          </a:p>
        </p:txBody>
      </p:sp>
      <p:graphicFrame>
        <p:nvGraphicFramePr>
          <p:cNvPr id="2631864" name="Group 184"/>
          <p:cNvGraphicFramePr>
            <a:graphicFrameLocks noGrp="1"/>
          </p:cNvGraphicFramePr>
          <p:nvPr/>
        </p:nvGraphicFramePr>
        <p:xfrm>
          <a:off x="568325" y="2763838"/>
          <a:ext cx="7640638" cy="1753553"/>
        </p:xfrm>
        <a:graphic>
          <a:graphicData uri="http://schemas.openxmlformats.org/drawingml/2006/table">
            <a:tbl>
              <a:tblPr/>
              <a:tblGrid>
                <a:gridCol w="2574925"/>
                <a:gridCol w="723900"/>
                <a:gridCol w="4341813"/>
              </a:tblGrid>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Task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Owner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Explanation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solidFill>
                      <a:srgbClr val="C1C8D9"/>
                    </a:solidFill>
                  </a:tcPr>
                </a:tc>
              </a:tr>
              <a:tr h="663575">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Scheduling IME's / AME's, correspondence, phone calls and follow up on reports.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40405"/>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Consult with Legal on selection of expert/doctor, and information to convey to expert. Scheduling of exams will be arranged by the Claims Professional.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8080B"/>
                      </a:solidFill>
                      <a:prstDash val="solid"/>
                      <a:round/>
                      <a:headEnd type="none" w="med" len="med"/>
                      <a:tailEnd type="none" w="med" len="med"/>
                    </a:lnB>
                    <a:lnTlToBr>
                      <a:noFill/>
                    </a:lnTlToBr>
                    <a:lnBlToTr>
                      <a:noFill/>
                    </a:lnBlToTr>
                    <a:noFill/>
                  </a:tcPr>
                </a:tc>
              </a:tr>
              <a:tr h="846138">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Consult with Claims on selection of expert/doctor, and information to convey to expert. When strategically warranted on high-end exposures, render technical support to claims on letters and documentary information supplied to the expert.</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8080B"/>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631851" name="Rectangle 171"/>
          <p:cNvSpPr>
            <a:spLocks noChangeArrowheads="1"/>
          </p:cNvSpPr>
          <p:nvPr/>
        </p:nvSpPr>
        <p:spPr bwMode="auto">
          <a:xfrm>
            <a:off x="568325" y="4787900"/>
            <a:ext cx="599281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r>
              <a:rPr lang="en-US" sz="1000">
                <a:cs typeface="Times New Roman" pitchFamily="18" charset="0"/>
              </a:rPr>
              <a:t>* Deviation from protocols due to special circumstances will require approval as determined by SBU. </a:t>
            </a:r>
          </a:p>
          <a:p>
            <a:pPr algn="l"/>
            <a:r>
              <a:rPr lang="en-US" sz="1000">
                <a:cs typeface="Times New Roman" pitchFamily="18" charset="0"/>
              </a:rPr>
              <a:t>** Scheduling IME's / AME's will be a Safeco Personal lines Claims Function as of the 4th quarter 2009. </a:t>
            </a:r>
            <a:endParaRPr lang="en-US"/>
          </a:p>
        </p:txBody>
      </p:sp>
    </p:spTree>
    <p:custDataLst>
      <p:tags r:id="rId1"/>
    </p:custDataLst>
    <p:extLst>
      <p:ext uri="{BB962C8B-B14F-4D97-AF65-F5344CB8AC3E}">
        <p14:creationId xmlns:p14="http://schemas.microsoft.com/office/powerpoint/2010/main" val="33059936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3730" name="Rectangle 2"/>
          <p:cNvSpPr>
            <a:spLocks noGrp="1" noChangeArrowheads="1"/>
          </p:cNvSpPr>
          <p:nvPr>
            <p:ph type="title"/>
          </p:nvPr>
        </p:nvSpPr>
        <p:spPr>
          <a:xfrm>
            <a:off x="457200" y="381000"/>
            <a:ext cx="8229600" cy="430213"/>
          </a:xfrm>
          <a:noFill/>
          <a:ln/>
        </p:spPr>
        <p:txBody>
          <a:bodyPr/>
          <a:lstStyle/>
          <a:p>
            <a:r>
              <a:rPr lang="en-US" sz="2000" dirty="0"/>
              <a:t>PAL Communication Matrix</a:t>
            </a:r>
          </a:p>
        </p:txBody>
      </p:sp>
      <p:sp>
        <p:nvSpPr>
          <p:cNvPr id="2633731" name="Rectangle 3"/>
          <p:cNvSpPr>
            <a:spLocks noChangeArrowheads="1"/>
          </p:cNvSpPr>
          <p:nvPr/>
        </p:nvSpPr>
        <p:spPr bwMode="auto">
          <a:xfrm>
            <a:off x="0" y="5575300"/>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endParaRPr lang="en-US"/>
          </a:p>
        </p:txBody>
      </p:sp>
      <p:sp>
        <p:nvSpPr>
          <p:cNvPr id="2633767" name="Rectangle 39"/>
          <p:cNvSpPr>
            <a:spLocks noChangeArrowheads="1"/>
          </p:cNvSpPr>
          <p:nvPr/>
        </p:nvSpPr>
        <p:spPr bwMode="auto">
          <a:xfrm>
            <a:off x="552450" y="781050"/>
            <a:ext cx="2630488"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r>
              <a:rPr lang="en-US" sz="1200" b="1">
                <a:ea typeface="Times New Roman" pitchFamily="18" charset="0"/>
                <a:cs typeface="Arial" charset="0"/>
              </a:rPr>
              <a:t>Discovery / Investigation Strategy</a:t>
            </a:r>
            <a:endParaRPr lang="en-US">
              <a:ea typeface="Times New Roman" pitchFamily="18" charset="0"/>
              <a:cs typeface="Arial" charset="0"/>
            </a:endParaRPr>
          </a:p>
        </p:txBody>
      </p:sp>
      <p:graphicFrame>
        <p:nvGraphicFramePr>
          <p:cNvPr id="2633991" name="Group 263"/>
          <p:cNvGraphicFramePr>
            <a:graphicFrameLocks noGrp="1"/>
          </p:cNvGraphicFramePr>
          <p:nvPr>
            <p:extLst>
              <p:ext uri="{D42A27DB-BD31-4B8C-83A1-F6EECF244321}">
                <p14:modId xmlns:p14="http://schemas.microsoft.com/office/powerpoint/2010/main" val="2061477673"/>
              </p:ext>
            </p:extLst>
          </p:nvPr>
        </p:nvGraphicFramePr>
        <p:xfrm>
          <a:off x="552450" y="1055688"/>
          <a:ext cx="7820025" cy="2987040"/>
        </p:xfrm>
        <a:graphic>
          <a:graphicData uri="http://schemas.openxmlformats.org/drawingml/2006/table">
            <a:tbl>
              <a:tblPr/>
              <a:tblGrid>
                <a:gridCol w="1012825"/>
                <a:gridCol w="1425575"/>
                <a:gridCol w="3752850"/>
                <a:gridCol w="1628775"/>
              </a:tblGrid>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Activity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1"/>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Actor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Type of Communication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Suggested Timeline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r>
              <a:tr h="434975">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Strategy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1"/>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communicates to Legal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recommends Discovery / Investigation strategy and recommends initial litigation plan and completes referral template.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At time of referral if appropriate.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1988">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communicates to Claims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agrees, outlines specific discovery items with due dates and submits Initial Case Evaluation template or recommends alternative strategy. A litigation budget is to be provided if expected to exceed $5,000.00*.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5 business days.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51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Investigation / Discovery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1"/>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and Legal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Findings are communicated and impact on strategy is highlighted.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5 business days.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52463">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Discovery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1"/>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and Legal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and Legal check on work progress, review strategy / litigation plan within 90 days from initial strategy / litigation plan and as agreed thereafter and make necessary strategy / litigation plan changes.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90 days and as agreed thereafter and noted in file.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7188">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communicates to Claims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completes discovery and summarizes assessment and recommendations in Discovery Wrap Up template.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5 business days.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633897" name="Rectangle 169"/>
          <p:cNvSpPr>
            <a:spLocks noChangeArrowheads="1"/>
          </p:cNvSpPr>
          <p:nvPr/>
        </p:nvSpPr>
        <p:spPr bwMode="auto">
          <a:xfrm>
            <a:off x="0" y="5360988"/>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endParaRPr lang="en-US"/>
          </a:p>
        </p:txBody>
      </p:sp>
      <p:sp>
        <p:nvSpPr>
          <p:cNvPr id="2633903" name="Rectangle 175"/>
          <p:cNvSpPr>
            <a:spLocks noChangeArrowheads="1"/>
          </p:cNvSpPr>
          <p:nvPr/>
        </p:nvSpPr>
        <p:spPr bwMode="auto">
          <a:xfrm>
            <a:off x="571500" y="4043363"/>
            <a:ext cx="1249363"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r>
              <a:rPr lang="en-US" sz="1200" b="1">
                <a:ea typeface="Times New Roman" pitchFamily="18" charset="0"/>
                <a:cs typeface="Arial" charset="0"/>
              </a:rPr>
              <a:t>Settle Strategy</a:t>
            </a:r>
            <a:endParaRPr lang="en-US">
              <a:ea typeface="Times New Roman" pitchFamily="18" charset="0"/>
              <a:cs typeface="Arial" charset="0"/>
            </a:endParaRPr>
          </a:p>
        </p:txBody>
      </p:sp>
      <p:graphicFrame>
        <p:nvGraphicFramePr>
          <p:cNvPr id="2633992" name="Group 264"/>
          <p:cNvGraphicFramePr>
            <a:graphicFrameLocks noGrp="1"/>
          </p:cNvGraphicFramePr>
          <p:nvPr>
            <p:extLst>
              <p:ext uri="{D42A27DB-BD31-4B8C-83A1-F6EECF244321}">
                <p14:modId xmlns:p14="http://schemas.microsoft.com/office/powerpoint/2010/main" val="454328629"/>
              </p:ext>
            </p:extLst>
          </p:nvPr>
        </p:nvGraphicFramePr>
        <p:xfrm>
          <a:off x="571500" y="4270375"/>
          <a:ext cx="7791450" cy="1804670"/>
        </p:xfrm>
        <a:graphic>
          <a:graphicData uri="http://schemas.openxmlformats.org/drawingml/2006/table">
            <a:tbl>
              <a:tblPr/>
              <a:tblGrid>
                <a:gridCol w="1012825"/>
                <a:gridCol w="1455738"/>
                <a:gridCol w="3713162"/>
                <a:gridCol w="1609725"/>
              </a:tblGrid>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dirty="0" smtClean="0">
                          <a:ln>
                            <a:noFill/>
                          </a:ln>
                          <a:solidFill>
                            <a:srgbClr val="000000"/>
                          </a:solidFill>
                          <a:effectLst/>
                          <a:latin typeface="Arial" charset="0"/>
                          <a:ea typeface="Times New Roman" pitchFamily="18" charset="0"/>
                          <a:cs typeface="Arial" charset="0"/>
                        </a:rPr>
                        <a:t>Activity </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1"/>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Actor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Type of Communication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Suggested Timeline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r>
              <a:tr h="190500">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charset="0"/>
                          <a:ea typeface="Times New Roman" pitchFamily="18" charset="0"/>
                          <a:cs typeface="Arial" charset="0"/>
                        </a:rPr>
                        <a:t>Settlement </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1"/>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communicates to Legal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recommends settle strategy.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At time of referral if appropriate.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8350">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communicates to Claims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agrees on settle strategy and takes necessary preliminary steps required to protect the interest of the insured or recommends alternative strategy. Provides an litigation budget if expected to exceed $ 5,000.00*.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5 business days.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communicates to Claims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checks on progress toward settlement at 30 days and as agreed thereafter.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charset="0"/>
                          <a:ea typeface="Times New Roman" pitchFamily="18" charset="0"/>
                          <a:cs typeface="Arial" charset="0"/>
                        </a:rPr>
                        <a:t>30 days and as agreed thereafter.</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633990" name="Text Box 262"/>
          <p:cNvSpPr txBox="1">
            <a:spLocks noChangeArrowheads="1"/>
          </p:cNvSpPr>
          <p:nvPr/>
        </p:nvSpPr>
        <p:spPr bwMode="auto">
          <a:xfrm>
            <a:off x="5667375" y="6138863"/>
            <a:ext cx="26574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en-US" sz="1000" b="1" dirty="0"/>
              <a:t>Continued on next page…</a:t>
            </a:r>
          </a:p>
        </p:txBody>
      </p:sp>
      <p:sp>
        <p:nvSpPr>
          <p:cNvPr id="2633993" name="Rectangle 265"/>
          <p:cNvSpPr>
            <a:spLocks noChangeArrowheads="1"/>
          </p:cNvSpPr>
          <p:nvPr/>
        </p:nvSpPr>
        <p:spPr bwMode="auto">
          <a:xfrm>
            <a:off x="4286251" y="432049"/>
            <a:ext cx="3924300" cy="5078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lstStyle/>
          <a:p>
            <a:pPr algn="l"/>
            <a:r>
              <a:rPr lang="en-US" sz="900" dirty="0"/>
              <a:t>The timely and clear exchange of information between Claims and Legal is critical to attaining successful litigation outcomes. This chart highlights key common communication timeframes.</a:t>
            </a:r>
          </a:p>
        </p:txBody>
      </p:sp>
    </p:spTree>
    <p:custDataLst>
      <p:tags r:id="rId1"/>
    </p:custDataLst>
    <p:extLst>
      <p:ext uri="{BB962C8B-B14F-4D97-AF65-F5344CB8AC3E}">
        <p14:creationId xmlns:p14="http://schemas.microsoft.com/office/powerpoint/2010/main" val="1388469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5778" name="Rectangle 2"/>
          <p:cNvSpPr>
            <a:spLocks noGrp="1" noChangeArrowheads="1"/>
          </p:cNvSpPr>
          <p:nvPr>
            <p:ph type="title"/>
          </p:nvPr>
        </p:nvSpPr>
        <p:spPr>
          <a:noFill/>
          <a:ln/>
        </p:spPr>
        <p:txBody>
          <a:bodyPr/>
          <a:lstStyle/>
          <a:p>
            <a:r>
              <a:rPr lang="en-US" sz="2000"/>
              <a:t>PAL Communication Matrix (continued)</a:t>
            </a:r>
          </a:p>
        </p:txBody>
      </p:sp>
      <p:sp>
        <p:nvSpPr>
          <p:cNvPr id="2635779" name="Rectangle 3"/>
          <p:cNvSpPr>
            <a:spLocks noChangeArrowheads="1"/>
          </p:cNvSpPr>
          <p:nvPr/>
        </p:nvSpPr>
        <p:spPr bwMode="auto">
          <a:xfrm>
            <a:off x="0" y="5575300"/>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endParaRPr lang="en-US"/>
          </a:p>
        </p:txBody>
      </p:sp>
      <p:sp>
        <p:nvSpPr>
          <p:cNvPr id="2635819" name="Rectangle 43"/>
          <p:cNvSpPr>
            <a:spLocks noChangeArrowheads="1"/>
          </p:cNvSpPr>
          <p:nvPr/>
        </p:nvSpPr>
        <p:spPr bwMode="auto">
          <a:xfrm>
            <a:off x="0" y="5360988"/>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endParaRPr lang="en-US"/>
          </a:p>
        </p:txBody>
      </p:sp>
      <p:sp>
        <p:nvSpPr>
          <p:cNvPr id="2635849" name="Text Box 73"/>
          <p:cNvSpPr txBox="1">
            <a:spLocks noChangeArrowheads="1"/>
          </p:cNvSpPr>
          <p:nvPr/>
        </p:nvSpPr>
        <p:spPr bwMode="auto">
          <a:xfrm>
            <a:off x="523874" y="5710238"/>
            <a:ext cx="26574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en-US" sz="1000" b="1" dirty="0"/>
              <a:t>Continued on next page…</a:t>
            </a:r>
          </a:p>
        </p:txBody>
      </p:sp>
      <p:sp>
        <p:nvSpPr>
          <p:cNvPr id="2635850" name="Rectangle 74"/>
          <p:cNvSpPr>
            <a:spLocks noChangeArrowheads="1"/>
          </p:cNvSpPr>
          <p:nvPr/>
        </p:nvSpPr>
        <p:spPr bwMode="auto">
          <a:xfrm>
            <a:off x="552450" y="1160463"/>
            <a:ext cx="1157288"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r>
              <a:rPr lang="en-US" sz="1200" b="1">
                <a:ea typeface="Times New Roman" pitchFamily="18" charset="0"/>
                <a:cs typeface="Arial" charset="0"/>
              </a:rPr>
              <a:t>Trial Strategy</a:t>
            </a:r>
            <a:endParaRPr lang="en-US">
              <a:ea typeface="Times New Roman" pitchFamily="18" charset="0"/>
              <a:cs typeface="Arial" charset="0"/>
            </a:endParaRPr>
          </a:p>
        </p:txBody>
      </p:sp>
      <p:graphicFrame>
        <p:nvGraphicFramePr>
          <p:cNvPr id="2636064" name="Group 288"/>
          <p:cNvGraphicFramePr>
            <a:graphicFrameLocks noGrp="1"/>
          </p:cNvGraphicFramePr>
          <p:nvPr/>
        </p:nvGraphicFramePr>
        <p:xfrm>
          <a:off x="552450" y="1435100"/>
          <a:ext cx="7867650" cy="4175760"/>
        </p:xfrm>
        <a:graphic>
          <a:graphicData uri="http://schemas.openxmlformats.org/drawingml/2006/table">
            <a:tbl>
              <a:tblPr/>
              <a:tblGrid>
                <a:gridCol w="982663"/>
                <a:gridCol w="1485900"/>
                <a:gridCol w="3903662"/>
                <a:gridCol w="1495425"/>
              </a:tblGrid>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Activity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1"/>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Actor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Type of Communication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Suggested Timeline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232327"/>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r>
              <a:tr h="149225">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Strategy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communicates to Legal</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recommends trial.</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At time of referral if appropriate.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20713">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communicates to Claims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agrees, outlines specific discovery items with due dates and submits Initial Case Evaluation template or recommends alternative strategy. A litigation budget is to be provided if expected to exceed $5,000.00*.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Within 5 business days of referral.</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Investigation / Discovery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and Legal</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Findings are communicated and impact on strategy is highlighted.</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5 business days.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20713">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Discovery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and Legal</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and Legal check on work progress, review strategy / litigation plan within 90 days from initial strategy / litigation plan and as agreed thereafter and make necessary strategy / litigation plan changes.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90 days and as agreed thereafter and noted in file.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41338">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communicates to Claims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completes discovery and summarizes assessments and recommendations in Discovery Wrap Up template** and submits a pretrial report.</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5 business days.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92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Pre-Trial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and Legal</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Agree upon conference strategy.</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2 weeks prior to conference.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Trial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communicates to Claims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Summarizes Conference events utilizing the Interim Activity template, if warranted.</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5 business days.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9225">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communicates to Claims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Submits Final Pretrial report.</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2 months Prior to Trial.</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636061" name="Rectangle 285"/>
          <p:cNvSpPr>
            <a:spLocks noChangeArrowheads="1"/>
          </p:cNvSpPr>
          <p:nvPr/>
        </p:nvSpPr>
        <p:spPr bwMode="auto">
          <a:xfrm>
            <a:off x="0" y="5954713"/>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endParaRPr lang="en-US"/>
          </a:p>
        </p:txBody>
      </p:sp>
    </p:spTree>
    <p:custDataLst>
      <p:tags r:id="rId1"/>
    </p:custDataLst>
    <p:extLst>
      <p:ext uri="{BB962C8B-B14F-4D97-AF65-F5344CB8AC3E}">
        <p14:creationId xmlns:p14="http://schemas.microsoft.com/office/powerpoint/2010/main" val="27477309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7826" name="Rectangle 2"/>
          <p:cNvSpPr>
            <a:spLocks noGrp="1" noChangeArrowheads="1"/>
          </p:cNvSpPr>
          <p:nvPr>
            <p:ph type="title"/>
          </p:nvPr>
        </p:nvSpPr>
        <p:spPr>
          <a:noFill/>
          <a:ln/>
        </p:spPr>
        <p:txBody>
          <a:bodyPr/>
          <a:lstStyle/>
          <a:p>
            <a:r>
              <a:rPr lang="en-US" sz="2000"/>
              <a:t>PAL Communication Matrix (continued)</a:t>
            </a:r>
          </a:p>
        </p:txBody>
      </p:sp>
      <p:sp>
        <p:nvSpPr>
          <p:cNvPr id="2637827" name="Rectangle 3"/>
          <p:cNvSpPr>
            <a:spLocks noChangeArrowheads="1"/>
          </p:cNvSpPr>
          <p:nvPr/>
        </p:nvSpPr>
        <p:spPr bwMode="auto">
          <a:xfrm>
            <a:off x="0" y="5575300"/>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endParaRPr lang="en-US"/>
          </a:p>
        </p:txBody>
      </p:sp>
      <p:sp>
        <p:nvSpPr>
          <p:cNvPr id="2637828" name="Rectangle 4"/>
          <p:cNvSpPr>
            <a:spLocks noChangeArrowheads="1"/>
          </p:cNvSpPr>
          <p:nvPr/>
        </p:nvSpPr>
        <p:spPr bwMode="auto">
          <a:xfrm>
            <a:off x="0" y="5360988"/>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endParaRPr lang="en-US"/>
          </a:p>
        </p:txBody>
      </p:sp>
      <p:sp>
        <p:nvSpPr>
          <p:cNvPr id="2637887" name="Rectangle 63"/>
          <p:cNvSpPr>
            <a:spLocks noChangeArrowheads="1"/>
          </p:cNvSpPr>
          <p:nvPr/>
        </p:nvSpPr>
        <p:spPr bwMode="auto">
          <a:xfrm>
            <a:off x="0" y="5954713"/>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endParaRPr lang="en-US"/>
          </a:p>
        </p:txBody>
      </p:sp>
      <p:sp>
        <p:nvSpPr>
          <p:cNvPr id="2637889" name="Rectangle 65"/>
          <p:cNvSpPr>
            <a:spLocks noChangeArrowheads="1"/>
          </p:cNvSpPr>
          <p:nvPr/>
        </p:nvSpPr>
        <p:spPr bwMode="auto">
          <a:xfrm>
            <a:off x="544513" y="1171575"/>
            <a:ext cx="2133600"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l"/>
            <a:r>
              <a:rPr lang="en-US" sz="1200" b="1">
                <a:ea typeface="Times New Roman" pitchFamily="18" charset="0"/>
                <a:cs typeface="Arial" charset="0"/>
              </a:rPr>
              <a:t>Other Significant Activities</a:t>
            </a:r>
            <a:endParaRPr lang="en-US">
              <a:ea typeface="Times New Roman" pitchFamily="18" charset="0"/>
              <a:cs typeface="Arial" charset="0"/>
            </a:endParaRPr>
          </a:p>
        </p:txBody>
      </p:sp>
      <p:graphicFrame>
        <p:nvGraphicFramePr>
          <p:cNvPr id="2638030" name="Group 206"/>
          <p:cNvGraphicFramePr>
            <a:graphicFrameLocks noGrp="1"/>
          </p:cNvGraphicFramePr>
          <p:nvPr/>
        </p:nvGraphicFramePr>
        <p:xfrm>
          <a:off x="601663" y="1484313"/>
          <a:ext cx="7723187" cy="2665096"/>
        </p:xfrm>
        <a:graphic>
          <a:graphicData uri="http://schemas.openxmlformats.org/drawingml/2006/table">
            <a:tbl>
              <a:tblPr/>
              <a:tblGrid>
                <a:gridCol w="969962"/>
                <a:gridCol w="1438275"/>
                <a:gridCol w="3905250"/>
                <a:gridCol w="1409700"/>
              </a:tblGrid>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rgbClr val="000000"/>
                          </a:solidFill>
                          <a:effectLst/>
                          <a:latin typeface="Arial" charset="0"/>
                          <a:ea typeface="Times New Roman" pitchFamily="18" charset="0"/>
                          <a:cs typeface="Arial" charset="0"/>
                        </a:rPr>
                        <a:t>Activity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chemeClr val="tx1"/>
                          </a:solidFill>
                          <a:effectLst/>
                          <a:latin typeface="Arial" charset="0"/>
                          <a:cs typeface="Times New Roman" pitchFamily="18" charset="0"/>
                        </a:rPr>
                        <a:t>Actor </a:t>
                      </a:r>
                      <a:endParaRPr kumimoji="0" lang="en-US" sz="18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chemeClr val="tx1"/>
                          </a:solidFill>
                          <a:effectLst/>
                          <a:latin typeface="Arial" charset="0"/>
                          <a:cs typeface="Times New Roman" pitchFamily="18" charset="0"/>
                        </a:rPr>
                        <a:t>Type of Communication </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chemeClr val="tx1"/>
                          </a:solidFill>
                          <a:effectLst/>
                          <a:latin typeface="Arial" charset="0"/>
                          <a:cs typeface="Times New Roman" pitchFamily="18" charset="0"/>
                        </a:rPr>
                        <a:t>Suggested Timeline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131318"/>
                      </a:solidFill>
                      <a:prstDash val="solid"/>
                      <a:round/>
                      <a:headEnd type="none" w="med" len="med"/>
                      <a:tailEnd type="none" w="med" len="med"/>
                    </a:lnB>
                    <a:lnTlToBr>
                      <a:noFill/>
                    </a:lnTlToBr>
                    <a:lnBlToTr>
                      <a:noFill/>
                    </a:lnBlToTr>
                    <a:solidFill>
                      <a:srgbClr val="CCCCFF"/>
                    </a:solidFill>
                  </a:tcPr>
                </a:tc>
              </a:tr>
              <a:tr h="306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During Trial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communicates to Claims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and Legal will discuss trial developments highlighting impact on trial strategy.</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Daily / Immediate.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31318"/>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19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(Phase independent)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communicates to Claims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Legal will summarize activity, highlighting impact on current strategy. Activities under this category include but are not limited to: negotiations, customer demands, changes in Special Service Instructions, etc.</a:t>
                      </a:r>
                      <a:r>
                        <a:rPr kumimoji="0" lang="en-US" sz="600" b="0" i="0" u="none" strike="noStrike" cap="none" normalizeH="0" baseline="0" smtClean="0">
                          <a:ln>
                            <a:noFill/>
                          </a:ln>
                          <a:solidFill>
                            <a:srgbClr val="000000"/>
                          </a:solidFill>
                          <a:effectLst/>
                          <a:latin typeface="Arial" charset="0"/>
                          <a:ea typeface="Times New Roman" pitchFamily="18" charset="0"/>
                          <a:cs typeface="Arial" charset="0"/>
                        </a:rPr>
                        <a:t>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Daily / Immediate.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19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(Phase Independent)</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communicates to Legal</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receives settlement demand and will obtain current case status from Legal before settling.</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Daily / Immediate.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19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(Phase independent)</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Claims and Legal</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The expectation is that all external documents that should be exchanged will be exchanged within 5 business days.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Times New Roman" pitchFamily="18" charset="0"/>
                          <a:cs typeface="Arial" charset="0"/>
                        </a:rPr>
                        <a:t>5 business days.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638019" name="Rectangle 195"/>
          <p:cNvSpPr>
            <a:spLocks noChangeArrowheads="1"/>
          </p:cNvSpPr>
          <p:nvPr/>
        </p:nvSpPr>
        <p:spPr bwMode="auto">
          <a:xfrm>
            <a:off x="544513" y="4665038"/>
            <a:ext cx="6837362" cy="13234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pPr algn="l"/>
            <a:r>
              <a:rPr lang="en-US" sz="800" dirty="0">
                <a:cs typeface="Times New Roman" pitchFamily="18" charset="0"/>
              </a:rPr>
              <a:t>*Safeco Personal Lines will require a complete budget estimate regardless of expected amount. Regional Agency Companies PAL budget needed on claims under $5,000.00 only for heritage Safeco Commercial Claims and only through December 31, 2009. Use Simple Budget Template for these matters. </a:t>
            </a:r>
            <a:endParaRPr lang="en-US" sz="800" dirty="0"/>
          </a:p>
          <a:p>
            <a:pPr algn="l" eaLnBrk="0" hangingPunct="0"/>
            <a:r>
              <a:rPr lang="en-US" sz="800" dirty="0">
                <a:cs typeface="Times New Roman" pitchFamily="18" charset="0"/>
              </a:rPr>
              <a:t>Regional Agency Companies PAL - for budget estimates of over $5,000.00 use Regional Company spreadsheet budget, except spreadsheet is modified for Field Legal to have only one projected hourly billing rate, that being the billing rate of the attorney assigned to the overall handling of the file. </a:t>
            </a:r>
            <a:endParaRPr lang="en-US" sz="800" dirty="0" smtClean="0">
              <a:cs typeface="Times New Roman" pitchFamily="18" charset="0"/>
            </a:endParaRPr>
          </a:p>
          <a:p>
            <a:pPr algn="l" eaLnBrk="0" hangingPunct="0"/>
            <a:endParaRPr lang="en-US" sz="800" dirty="0"/>
          </a:p>
          <a:p>
            <a:pPr algn="l" eaLnBrk="0" hangingPunct="0"/>
            <a:r>
              <a:rPr lang="en-US" sz="800" dirty="0">
                <a:cs typeface="Times New Roman" pitchFamily="18" charset="0"/>
              </a:rPr>
              <a:t>** Discovery Wrap Up template use subject to Market </a:t>
            </a:r>
            <a:r>
              <a:rPr lang="en-US" sz="800" dirty="0" smtClean="0">
                <a:cs typeface="Times New Roman" pitchFamily="18" charset="0"/>
              </a:rPr>
              <a:t>Requirements</a:t>
            </a:r>
          </a:p>
          <a:p>
            <a:pPr algn="l" eaLnBrk="0" hangingPunct="0"/>
            <a:endParaRPr lang="en-US" sz="800" dirty="0"/>
          </a:p>
          <a:p>
            <a:pPr algn="l" eaLnBrk="0" hangingPunct="0"/>
            <a:r>
              <a:rPr lang="en-US" sz="800" baseline="30000" dirty="0">
                <a:cs typeface="Times New Roman" pitchFamily="18" charset="0"/>
              </a:rPr>
              <a:t>1 </a:t>
            </a:r>
            <a:r>
              <a:rPr lang="en-US" sz="800" dirty="0">
                <a:cs typeface="Times New Roman" pitchFamily="18" charset="0"/>
              </a:rPr>
              <a:t>Additional Other Significant Activities maybe defined by SBU. </a:t>
            </a:r>
            <a:endParaRPr lang="en-US" sz="800" dirty="0"/>
          </a:p>
        </p:txBody>
      </p:sp>
    </p:spTree>
    <p:custDataLst>
      <p:tags r:id="rId1"/>
    </p:custDataLst>
    <p:extLst>
      <p:ext uri="{BB962C8B-B14F-4D97-AF65-F5344CB8AC3E}">
        <p14:creationId xmlns:p14="http://schemas.microsoft.com/office/powerpoint/2010/main" val="352587222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GUID" val="88cfb00d-ca17-4a98-9f04-44c8d081f44e"/>
</p:tagLst>
</file>

<file path=ppt/tags/tag3.xml><?xml version="1.0" encoding="utf-8"?>
<p:tagLst xmlns:a="http://schemas.openxmlformats.org/drawingml/2006/main" xmlns:r="http://schemas.openxmlformats.org/officeDocument/2006/relationships" xmlns:p="http://schemas.openxmlformats.org/presentationml/2006/main">
  <p:tag name="ARTICULATE_SLIDE_GUID" val="1355dc36-de51-4236-94ec-2a13f7dcca9f"/>
</p:tagLst>
</file>

<file path=ppt/tags/tag4.xml><?xml version="1.0" encoding="utf-8"?>
<p:tagLst xmlns:a="http://schemas.openxmlformats.org/drawingml/2006/main" xmlns:r="http://schemas.openxmlformats.org/officeDocument/2006/relationships" xmlns:p="http://schemas.openxmlformats.org/presentationml/2006/main">
  <p:tag name="ARTICULATE_SLIDE_GUID" val="371c93ab-68c7-4ed6-9945-523c4675ad7d"/>
</p:tagLst>
</file>

<file path=ppt/tags/tag5.xml><?xml version="1.0" encoding="utf-8"?>
<p:tagLst xmlns:a="http://schemas.openxmlformats.org/drawingml/2006/main" xmlns:r="http://schemas.openxmlformats.org/officeDocument/2006/relationships" xmlns:p="http://schemas.openxmlformats.org/presentationml/2006/main">
  <p:tag name="ARTICULATE_SLIDE_GUID" val="8be52b18-4d53-48ff-9143-99ece602a8c3"/>
</p:tagLst>
</file>

<file path=ppt/tags/tag6.xml><?xml version="1.0" encoding="utf-8"?>
<p:tagLst xmlns:a="http://schemas.openxmlformats.org/drawingml/2006/main" xmlns:r="http://schemas.openxmlformats.org/officeDocument/2006/relationships" xmlns:p="http://schemas.openxmlformats.org/presentationml/2006/main">
  <p:tag name="ARTICULATE_SLIDE_GUID" val="77a99d05-f080-44d0-a7d8-40a92c85d31d"/>
</p:tagLst>
</file>

<file path=ppt/tags/tag7.xml><?xml version="1.0" encoding="utf-8"?>
<p:tagLst xmlns:a="http://schemas.openxmlformats.org/drawingml/2006/main" xmlns:r="http://schemas.openxmlformats.org/officeDocument/2006/relationships" xmlns:p="http://schemas.openxmlformats.org/presentationml/2006/main">
  <p:tag name="ARTICULATE_SLIDE_GUID" val="0e463e17-015a-4bc2-b087-08e975b29738"/>
</p:tagLst>
</file>

<file path=ppt/tags/tag8.xml><?xml version="1.0" encoding="utf-8"?>
<p:tagLst xmlns:a="http://schemas.openxmlformats.org/drawingml/2006/main" xmlns:r="http://schemas.openxmlformats.org/officeDocument/2006/relationships" xmlns:p="http://schemas.openxmlformats.org/presentationml/2006/main">
  <p:tag name="ARTICULATE_SLIDE_GUID" val="f06494da-64da-4ca9-8dce-62b6e82c7d03"/>
</p:tagLst>
</file>

<file path=ppt/tags/tag9.xml><?xml version="1.0" encoding="utf-8"?>
<p:tagLst xmlns:a="http://schemas.openxmlformats.org/drawingml/2006/main" xmlns:r="http://schemas.openxmlformats.org/officeDocument/2006/relationships" xmlns:p="http://schemas.openxmlformats.org/presentationml/2006/main">
  <p:tag name="ARTICULATE_SLIDE_GUID" val="948f53cd-a89a-4888-b4fa-ecd378688db1"/>
</p:tagLst>
</file>

<file path=ppt/theme/theme1.xml><?xml version="1.0" encoding="utf-8"?>
<a:theme xmlns:a="http://schemas.openxmlformats.org/drawingml/2006/main" name="ilt_template_lmam">
  <a:themeElements>
    <a:clrScheme name="ilt_template_lmam 13">
      <a:dk1>
        <a:srgbClr val="000000"/>
      </a:dk1>
      <a:lt1>
        <a:srgbClr val="FFFFFF"/>
      </a:lt1>
      <a:dk2>
        <a:srgbClr val="000000"/>
      </a:dk2>
      <a:lt2>
        <a:srgbClr val="C8C8C8"/>
      </a:lt2>
      <a:accent1>
        <a:srgbClr val="7F8EB0"/>
      </a:accent1>
      <a:accent2>
        <a:srgbClr val="F78C89"/>
      </a:accent2>
      <a:accent3>
        <a:srgbClr val="FFFFFF"/>
      </a:accent3>
      <a:accent4>
        <a:srgbClr val="000000"/>
      </a:accent4>
      <a:accent5>
        <a:srgbClr val="C0C6D4"/>
      </a:accent5>
      <a:accent6>
        <a:srgbClr val="E07E7C"/>
      </a:accent6>
      <a:hlink>
        <a:srgbClr val="F4D87F"/>
      </a:hlink>
      <a:folHlink>
        <a:srgbClr val="B2C79F"/>
      </a:folHlink>
    </a:clrScheme>
    <a:fontScheme name="ilt_template_lm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ilt_template_lma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lt_template_lma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lt_template_lma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lt_template_lma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lt_template_lma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lt_template_lma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lt_template_lma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lt_template_lma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lt_template_lma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lt_template_lma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lt_template_lma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lt_template_lma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lt_template_lmam 13">
        <a:dk1>
          <a:srgbClr val="000000"/>
        </a:dk1>
        <a:lt1>
          <a:srgbClr val="FFFFFF"/>
        </a:lt1>
        <a:dk2>
          <a:srgbClr val="000000"/>
        </a:dk2>
        <a:lt2>
          <a:srgbClr val="C8C8C8"/>
        </a:lt2>
        <a:accent1>
          <a:srgbClr val="7F8EB0"/>
        </a:accent1>
        <a:accent2>
          <a:srgbClr val="F78C89"/>
        </a:accent2>
        <a:accent3>
          <a:srgbClr val="FFFFFF"/>
        </a:accent3>
        <a:accent4>
          <a:srgbClr val="000000"/>
        </a:accent4>
        <a:accent5>
          <a:srgbClr val="C0C6D4"/>
        </a:accent5>
        <a:accent6>
          <a:srgbClr val="E07E7C"/>
        </a:accent6>
        <a:hlink>
          <a:srgbClr val="F4D87F"/>
        </a:hlink>
        <a:folHlink>
          <a:srgbClr val="B2C79F"/>
        </a:folHlink>
      </a:clrScheme>
      <a:clrMap bg1="lt1" tx1="dk1" bg2="lt2" tx2="dk2" accent1="accent1" accent2="accent2" accent3="accent3" accent4="accent4" accent5="accent5" accent6="accent6" hlink="hlink" folHlink="folHlink"/>
    </a:extraClrScheme>
    <a:extraClrScheme>
      <a:clrScheme name="ilt_template_lmam 14">
        <a:dk1>
          <a:srgbClr val="000000"/>
        </a:dk1>
        <a:lt1>
          <a:srgbClr val="FFFFFF"/>
        </a:lt1>
        <a:dk2>
          <a:srgbClr val="000000"/>
        </a:dk2>
        <a:lt2>
          <a:srgbClr val="C8C8C8"/>
        </a:lt2>
        <a:accent1>
          <a:srgbClr val="7F8DB0"/>
        </a:accent1>
        <a:accent2>
          <a:srgbClr val="F78C89"/>
        </a:accent2>
        <a:accent3>
          <a:srgbClr val="FFFFFF"/>
        </a:accent3>
        <a:accent4>
          <a:srgbClr val="000000"/>
        </a:accent4>
        <a:accent5>
          <a:srgbClr val="C0C5D4"/>
        </a:accent5>
        <a:accent6>
          <a:srgbClr val="E07E7C"/>
        </a:accent6>
        <a:hlink>
          <a:srgbClr val="F4D87F"/>
        </a:hlink>
        <a:folHlink>
          <a:srgbClr val="B2C79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7_Agenda">
  <a:themeElements>
    <a:clrScheme name="7_Agenda 16">
      <a:dk1>
        <a:srgbClr val="000000"/>
      </a:dk1>
      <a:lt1>
        <a:srgbClr val="FFFFFF"/>
      </a:lt1>
      <a:dk2>
        <a:srgbClr val="7F8EB0"/>
      </a:dk2>
      <a:lt2>
        <a:srgbClr val="C8C8C8"/>
      </a:lt2>
      <a:accent1>
        <a:srgbClr val="F78C89"/>
      </a:accent1>
      <a:accent2>
        <a:srgbClr val="F4D87F"/>
      </a:accent2>
      <a:accent3>
        <a:srgbClr val="FFFFFF"/>
      </a:accent3>
      <a:accent4>
        <a:srgbClr val="000000"/>
      </a:accent4>
      <a:accent5>
        <a:srgbClr val="FAC5C4"/>
      </a:accent5>
      <a:accent6>
        <a:srgbClr val="DDC472"/>
      </a:accent6>
      <a:hlink>
        <a:srgbClr val="B2C79F"/>
      </a:hlink>
      <a:folHlink>
        <a:srgbClr val="A7C0C0"/>
      </a:folHlink>
    </a:clrScheme>
    <a:fontScheme name="7_Agend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7_Agend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7_Agend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7_Agend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7_Agend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7_Agend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7_Agend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7_Agend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7_Agend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7_Agend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7_Agend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7_Agend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7_Agend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7_Agenda 13">
        <a:dk1>
          <a:srgbClr val="000000"/>
        </a:dk1>
        <a:lt1>
          <a:srgbClr val="FFFFFF"/>
        </a:lt1>
        <a:dk2>
          <a:srgbClr val="000000"/>
        </a:dk2>
        <a:lt2>
          <a:srgbClr val="C8C8C8"/>
        </a:lt2>
        <a:accent1>
          <a:srgbClr val="7F8EB0"/>
        </a:accent1>
        <a:accent2>
          <a:srgbClr val="333399"/>
        </a:accent2>
        <a:accent3>
          <a:srgbClr val="FFFFFF"/>
        </a:accent3>
        <a:accent4>
          <a:srgbClr val="000000"/>
        </a:accent4>
        <a:accent5>
          <a:srgbClr val="C0C6D4"/>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7_Agenda 14">
        <a:dk1>
          <a:srgbClr val="000000"/>
        </a:dk1>
        <a:lt1>
          <a:srgbClr val="FFFFFF"/>
        </a:lt1>
        <a:dk2>
          <a:srgbClr val="000000"/>
        </a:dk2>
        <a:lt2>
          <a:srgbClr val="C8C8C8"/>
        </a:lt2>
        <a:accent1>
          <a:srgbClr val="7F8EB0"/>
        </a:accent1>
        <a:accent2>
          <a:srgbClr val="F4D87F"/>
        </a:accent2>
        <a:accent3>
          <a:srgbClr val="FFFFFF"/>
        </a:accent3>
        <a:accent4>
          <a:srgbClr val="000000"/>
        </a:accent4>
        <a:accent5>
          <a:srgbClr val="C0C6D4"/>
        </a:accent5>
        <a:accent6>
          <a:srgbClr val="DDC472"/>
        </a:accent6>
        <a:hlink>
          <a:srgbClr val="B2C79F"/>
        </a:hlink>
        <a:folHlink>
          <a:srgbClr val="F78C89"/>
        </a:folHlink>
      </a:clrScheme>
      <a:clrMap bg1="lt1" tx1="dk1" bg2="lt2" tx2="dk2" accent1="accent1" accent2="accent2" accent3="accent3" accent4="accent4" accent5="accent5" accent6="accent6" hlink="hlink" folHlink="folHlink"/>
    </a:extraClrScheme>
    <a:extraClrScheme>
      <a:clrScheme name="7_Agenda 15">
        <a:dk1>
          <a:srgbClr val="000000"/>
        </a:dk1>
        <a:lt1>
          <a:srgbClr val="FFFFFF"/>
        </a:lt1>
        <a:dk2>
          <a:srgbClr val="7F8EB0"/>
        </a:dk2>
        <a:lt2>
          <a:srgbClr val="C8C8C8"/>
        </a:lt2>
        <a:accent1>
          <a:srgbClr val="F78C89"/>
        </a:accent1>
        <a:accent2>
          <a:srgbClr val="F4D87F"/>
        </a:accent2>
        <a:accent3>
          <a:srgbClr val="FFFFFF"/>
        </a:accent3>
        <a:accent4>
          <a:srgbClr val="000000"/>
        </a:accent4>
        <a:accent5>
          <a:srgbClr val="FAC5C4"/>
        </a:accent5>
        <a:accent6>
          <a:srgbClr val="DDC472"/>
        </a:accent6>
        <a:hlink>
          <a:srgbClr val="B2C79F"/>
        </a:hlink>
        <a:folHlink>
          <a:srgbClr val="F78C89"/>
        </a:folHlink>
      </a:clrScheme>
      <a:clrMap bg1="lt1" tx1="dk1" bg2="lt2" tx2="dk2" accent1="accent1" accent2="accent2" accent3="accent3" accent4="accent4" accent5="accent5" accent6="accent6" hlink="hlink" folHlink="folHlink"/>
    </a:extraClrScheme>
    <a:extraClrScheme>
      <a:clrScheme name="7_Agenda 16">
        <a:dk1>
          <a:srgbClr val="000000"/>
        </a:dk1>
        <a:lt1>
          <a:srgbClr val="FFFFFF"/>
        </a:lt1>
        <a:dk2>
          <a:srgbClr val="7F8EB0"/>
        </a:dk2>
        <a:lt2>
          <a:srgbClr val="C8C8C8"/>
        </a:lt2>
        <a:accent1>
          <a:srgbClr val="F78C89"/>
        </a:accent1>
        <a:accent2>
          <a:srgbClr val="F4D87F"/>
        </a:accent2>
        <a:accent3>
          <a:srgbClr val="FFFFFF"/>
        </a:accent3>
        <a:accent4>
          <a:srgbClr val="000000"/>
        </a:accent4>
        <a:accent5>
          <a:srgbClr val="FAC5C4"/>
        </a:accent5>
        <a:accent6>
          <a:srgbClr val="DDC472"/>
        </a:accent6>
        <a:hlink>
          <a:srgbClr val="B2C79F"/>
        </a:hlink>
        <a:folHlink>
          <a:srgbClr val="A7C0C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ilt_template_lmam 14">
    <a:dk1>
      <a:srgbClr val="000000"/>
    </a:dk1>
    <a:lt1>
      <a:srgbClr val="FFFFFF"/>
    </a:lt1>
    <a:dk2>
      <a:srgbClr val="000000"/>
    </a:dk2>
    <a:lt2>
      <a:srgbClr val="C8C8C8"/>
    </a:lt2>
    <a:accent1>
      <a:srgbClr val="7F8DB0"/>
    </a:accent1>
    <a:accent2>
      <a:srgbClr val="F78C89"/>
    </a:accent2>
    <a:accent3>
      <a:srgbClr val="FFFFFF"/>
    </a:accent3>
    <a:accent4>
      <a:srgbClr val="000000"/>
    </a:accent4>
    <a:accent5>
      <a:srgbClr val="C0C5D4"/>
    </a:accent5>
    <a:accent6>
      <a:srgbClr val="E07E7C"/>
    </a:accent6>
    <a:hlink>
      <a:srgbClr val="F4D87F"/>
    </a:hlink>
    <a:folHlink>
      <a:srgbClr val="B2C79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mIntraState xmlns="921b451d-1e46-4c18-8ccd-e08dee73baf0"/>
    <lmIntraFunctionalArea xmlns="1e4b3f81-2935-4007-9607-5fdfc8721699" xsi:nil="true"/>
    <lmIntraDocumentType xmlns="1e4b3f81-2935-4007-9607-5fdfc8721699" xsi:nil="true"/>
    <ExpirationDate xmlns="1e4b3f81-2935-4007-9607-5fdfc8721699" xsi:nil="true"/>
    <myLibertyContentOwner xmlns="1e4b3f81-2935-4007-9607-5fdfc8721699">
      <UserInfo>
        <DisplayName>Bell, Scott</DisplayName>
        <AccountId>40694</AccountId>
        <AccountType/>
      </UserInfo>
    </myLibertyContentOwner>
    <myLibertyKeywords xmlns="1e4b3f81-2935-4007-9607-5fdfc8721699" xsi:nil="true"/>
    <URL xmlns="http://schemas.microsoft.com/sharepoint/v3">
      <Url xsi:nil="true"/>
      <Description xsi:nil="true"/>
    </URL>
    <lmIntraDescription xmlns="1e4b3f81-2935-4007-9607-5fdfc8721699" xsi:nil="true"/>
    <lmIntraAbstract xmlns="1e4b3f81-2935-4007-9607-5fdfc8721699" xsi:nil="true"/>
    <lmIntraSBUandCorpDept xmlns="921b451d-1e46-4c18-8ccd-e08dee73baf0">Corporate</lmIntraSBUandCorpDept>
    <lmIntraOperatingUnitCompany xmlns="1e4b3f81-2935-4007-9607-5fdfc872169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lmIntraResourceDocument" ma:contentTypeID="0x01010021BC974CC154D44197474AF36FB520F100C4A290483016BD4C89584B0570D95A46" ma:contentTypeVersion="34" ma:contentTypeDescription="Resource Document" ma:contentTypeScope="" ma:versionID="12790e7574a5e6ec70f2faff26c95eb6">
  <xsd:schema xmlns:xsd="http://www.w3.org/2001/XMLSchema" xmlns:xs="http://www.w3.org/2001/XMLSchema" xmlns:p="http://schemas.microsoft.com/office/2006/metadata/properties" xmlns:ns1="http://schemas.microsoft.com/sharepoint/v3" xmlns:ns2="1e4b3f81-2935-4007-9607-5fdfc8721699" xmlns:ns3="921b451d-1e46-4c18-8ccd-e08dee73baf0" targetNamespace="http://schemas.microsoft.com/office/2006/metadata/properties" ma:root="true" ma:fieldsID="4ffbc1d98bfef7b5cb74ac72cd7f7525" ns1:_="" ns2:_="" ns3:_="">
    <xsd:import namespace="http://schemas.microsoft.com/sharepoint/v3"/>
    <xsd:import namespace="1e4b3f81-2935-4007-9607-5fdfc8721699"/>
    <xsd:import namespace="921b451d-1e46-4c18-8ccd-e08dee73baf0"/>
    <xsd:element name="properties">
      <xsd:complexType>
        <xsd:sequence>
          <xsd:element name="documentManagement">
            <xsd:complexType>
              <xsd:all>
                <xsd:element ref="ns2:ExpirationDate" minOccurs="0"/>
                <xsd:element ref="ns2:myLibertyContentOwner"/>
                <xsd:element ref="ns3:lmIntraSBUandCorpDept" minOccurs="0"/>
                <xsd:element ref="ns2:myLibertyKeywords" minOccurs="0"/>
                <xsd:element ref="ns2:lmIntraDescription" minOccurs="0"/>
                <xsd:element ref="ns2:lmIntraAbstract" minOccurs="0"/>
                <xsd:element ref="ns1:URL" minOccurs="0"/>
                <xsd:element ref="ns2:lmIntraOperatingUnitCompany" minOccurs="0"/>
                <xsd:element ref="ns2:lmIntraFunctionalArea" minOccurs="0"/>
                <xsd:element ref="ns2:lmIntraDocumentType" minOccurs="0"/>
                <xsd:element ref="ns3:lmIntraSt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hidden="true" ma:internalName="URL">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e4b3f81-2935-4007-9607-5fdfc8721699" elementFormDefault="qualified">
    <xsd:import namespace="http://schemas.microsoft.com/office/2006/documentManagement/types"/>
    <xsd:import namespace="http://schemas.microsoft.com/office/infopath/2007/PartnerControls"/>
    <xsd:element name="ExpirationDate" ma:index="1" nillable="true" ma:displayName="ExpirationDate" ma:description="Content expiration." ma:format="DateTime" ma:internalName="ExpirationDate">
      <xsd:simpleType>
        <xsd:restriction base="dms:DateTime"/>
      </xsd:simpleType>
    </xsd:element>
    <xsd:element name="myLibertyContentOwner" ma:index="2" ma:displayName="Content Owner" ma:list="UserInfo" ma:internalName="myLibertyContentOwner" ma:readOnly="fals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myLibertyKeywords" ma:index="4" nillable="true" ma:displayName="Keywords" ma:description="Content keywords." ma:internalName="myLibertyKeywords">
      <xsd:simpleType>
        <xsd:restriction base="dms:Note"/>
      </xsd:simpleType>
    </xsd:element>
    <xsd:element name="lmIntraDescription" ma:index="5" nillable="true" ma:displayName="Description" ma:description="Specify content details." ma:internalName="lmIntraDescription" ma:readOnly="false">
      <xsd:simpleType>
        <xsd:restriction base="dms:Note"/>
      </xsd:simpleType>
    </xsd:element>
    <xsd:element name="lmIntraAbstract" ma:index="6" nillable="true" ma:displayName="Abstract" ma:description="Abstract" ma:internalName="lmIntraAbstract" ma:readOnly="false">
      <xsd:simpleType>
        <xsd:restriction base="dms:Note"/>
      </xsd:simpleType>
    </xsd:element>
    <xsd:element name="lmIntraOperatingUnitCompany" ma:index="13" nillable="true" ma:displayName="Operating Unit, Company, or Corporate Department" ma:hidden="true" ma:internalName="lmIntraOperatingUnitCompany" ma:readOnly="false">
      <xsd:simpleType>
        <xsd:restriction base="dms:Choice">
          <xsd:enumeration value="Agency Corporation Home Office"/>
          <xsd:enumeration value="Commercial Markets Property &amp; Casualty"/>
          <xsd:enumeration value="Complex &amp; Emerging Risks Claims"/>
          <xsd:enumeration value="Corporate Department"/>
          <xsd:enumeration value="Group Benefits"/>
          <xsd:enumeration value="Liberty International"/>
          <xsd:enumeration value="Liberty International Underwriters"/>
          <xsd:enumeration value="Liberty Mutual Reinsurance"/>
          <xsd:enumeration value="Liberty Mutual Surety"/>
          <xsd:enumeration value="Personal Markets"/>
          <xsd:enumeration value="Personal Markets Life"/>
          <xsd:enumeration value="Regional Companies Group"/>
          <xsd:enumeration value="America First Insurance"/>
          <xsd:enumeration value="Colorado Casualty"/>
          <xsd:enumeration value="Golden Eagle Insurance"/>
          <xsd:enumeration value="Indiana Insurance"/>
          <xsd:enumeration value="Liberty Agency Underwriters"/>
          <xsd:enumeration value="Liberty Northwest"/>
          <xsd:enumeration value="Montgomery Insurance"/>
          <xsd:enumeration value="Ohio Casualty"/>
          <xsd:enumeration value="Peerless Insurance"/>
          <xsd:enumeration value="Safeco Insurance"/>
          <xsd:enumeration value="Summit"/>
          <xsd:enumeration value="Other"/>
        </xsd:restriction>
      </xsd:simpleType>
    </xsd:element>
    <xsd:element name="lmIntraFunctionalArea" ma:index="14" nillable="true" ma:displayName="Topic Area" ma:format="Dropdown" ma:hidden="true" ma:internalName="lmIntraFunctionalArea" ma:readOnly="false">
      <xsd:simpleType>
        <xsd:restriction base="dms:Choice">
          <xsd:enumeration value="Accounting"/>
          <xsd:enumeration value="Actuarial"/>
          <xsd:enumeration value="Agents/Brokers"/>
          <xsd:enumeration value="Audit"/>
          <xsd:enumeration value="Business Continuity"/>
          <xsd:enumeration value="Business Process Improvement"/>
          <xsd:enumeration value="Claims"/>
          <xsd:enumeration value="Commercial Lines Service Center"/>
          <xsd:enumeration value="Commercial Lines Underwriting"/>
          <xsd:enumeration value="Communications/Marketing"/>
          <xsd:enumeration value="Compliance"/>
          <xsd:enumeration value="Customer Service"/>
          <xsd:enumeration value="Employee Benefits"/>
          <xsd:enumeration value="Finance &amp; Treasury"/>
          <xsd:enumeration value="Human Resources"/>
          <xsd:enumeration value="Information Technology"/>
          <xsd:enumeration value="Investments"/>
          <xsd:enumeration value="Legal"/>
          <xsd:enumeration value="Loss Prevention"/>
          <xsd:enumeration value="National Program Management"/>
          <xsd:enumeration value="Office Operations Managers"/>
          <xsd:enumeration value="Premium Audit"/>
          <xsd:enumeration value="Processing"/>
          <xsd:enumeration value="Procurement"/>
          <xsd:enumeration value="Product Management"/>
          <xsd:enumeration value="Public Affairs"/>
          <xsd:enumeration value="Quality Management"/>
          <xsd:enumeration value="Real Estate"/>
          <xsd:enumeration value="Reinsurance"/>
          <xsd:enumeration value="Safety"/>
          <xsd:enumeration value="Sales/Distribution"/>
          <xsd:enumeration value="Security Operations"/>
          <xsd:enumeration value="Strategy &amp; Operations"/>
          <xsd:enumeration value="Systems and Applications"/>
          <xsd:enumeration value="Tax"/>
          <xsd:enumeration value="Tenant Services"/>
          <xsd:enumeration value="Training"/>
          <xsd:enumeration value="Travel"/>
          <xsd:enumeration value="Underwriting Operations"/>
          <xsd:enumeration value="Workflows"/>
          <xsd:enumeration value="Other"/>
        </xsd:restriction>
      </xsd:simpleType>
    </xsd:element>
    <xsd:element name="lmIntraDocumentType" ma:index="15" nillable="true" ma:displayName="Document Type" ma:description="Type of document being created." ma:format="Dropdown" ma:hidden="true" ma:internalName="lmIntraDocumentType" ma:readOnly="false">
      <xsd:simpleType>
        <xsd:restriction base="dms:Choice">
          <xsd:enumeration value="Bulletins"/>
          <xsd:enumeration value="Calendars"/>
          <xsd:enumeration value="Courses &amp; Training"/>
          <xsd:enumeration value="Directories"/>
          <xsd:enumeration value="Forms"/>
          <xsd:enumeration value="Guides"/>
          <xsd:enumeration value="Lists"/>
          <xsd:enumeration value="Manuals"/>
          <xsd:enumeration value="Marketing Brochures"/>
          <xsd:enumeration value="Organizational Announcements"/>
          <xsd:enumeration value="Organizational Charts"/>
          <xsd:enumeration value="Policies/Protocols"/>
          <xsd:enumeration value="Presentations"/>
          <xsd:enumeration value="Rating Plans (links to Outside)"/>
          <xsd:enumeration value="Reports"/>
          <xsd:enumeration value="Reference Materials"/>
          <xsd:enumeration value="Schedules"/>
          <xsd:enumeration value="Spreadsheets"/>
          <xsd:enumeration value="Success/Value stories"/>
          <xsd:enumeration value="Templates"/>
          <xsd:enumeration value="Tools &amp; Tips"/>
        </xsd:restriction>
      </xsd:simpleType>
    </xsd:element>
  </xsd:schema>
  <xsd:schema xmlns:xsd="http://www.w3.org/2001/XMLSchema" xmlns:xs="http://www.w3.org/2001/XMLSchema" xmlns:dms="http://schemas.microsoft.com/office/2006/documentManagement/types" xmlns:pc="http://schemas.microsoft.com/office/infopath/2007/PartnerControls" targetNamespace="921b451d-1e46-4c18-8ccd-e08dee73baf0" elementFormDefault="qualified">
    <xsd:import namespace="http://schemas.microsoft.com/office/2006/documentManagement/types"/>
    <xsd:import namespace="http://schemas.microsoft.com/office/infopath/2007/PartnerControls"/>
    <xsd:element name="lmIntraSBUandCorpDept" ma:index="3" nillable="true" ma:displayName="SBU or Department" ma:format="Dropdown" ma:internalName="lmIntraSBUandCorpDept">
      <xsd:simpleType>
        <xsd:restriction base="dms:Choice">
          <xsd:enumeration value="Commercial Insurance"/>
          <xsd:enumeration value="Corporate"/>
          <xsd:enumeration value="Global Specialty"/>
          <xsd:enumeration value="Liberty International"/>
          <xsd:enumeration value="Personal Insurance"/>
          <xsd:enumeration value="GCM"/>
          <xsd:enumeration value="GCM East"/>
          <xsd:enumeration value="GCM West"/>
          <xsd:enumeration value="USCM"/>
        </xsd:restriction>
      </xsd:simpleType>
    </xsd:element>
    <xsd:element name="lmIntraState" ma:index="18" nillable="true" ma:displayName="State" ma:description="State description." ma:hidden="true" ma:internalName="lmIntraState" ma:readOnly="false">
      <xsd:complexType>
        <xsd:complexContent>
          <xsd:extension base="dms:MultiChoice">
            <xsd:sequence>
              <xsd:element name="Value" maxOccurs="unbounded" minOccurs="0" nillable="true">
                <xsd:simpleType>
                  <xsd:restriction base="dms:Choice">
                    <xsd:enumeration value="AK"/>
                    <xsd:enumeration value="AL"/>
                    <xsd:enumeration value="AR"/>
                    <xsd:enumeration value="AZ"/>
                    <xsd:enumeration value="CA"/>
                    <xsd:enumeration value="CO"/>
                    <xsd:enumeration value="CT"/>
                    <xsd:enumeration value="DE"/>
                    <xsd:enumeration value="DC"/>
                    <xsd:enumeration value="FL"/>
                    <xsd:enumeration value="GA"/>
                    <xsd:enumeration value="HI"/>
                    <xsd:enumeration value="IA"/>
                    <xsd:enumeration value="ID"/>
                    <xsd:enumeration value="IL"/>
                    <xsd:enumeration value="IN"/>
                    <xsd:enumeration value="KS"/>
                    <xsd:enumeration value="KY"/>
                    <xsd:enumeration value="LA"/>
                    <xsd:enumeration value="MA"/>
                    <xsd:enumeration value="MD"/>
                    <xsd:enumeration value="ME"/>
                    <xsd:enumeration value="MI"/>
                    <xsd:enumeration value="MN"/>
                    <xsd:enumeration value="MO"/>
                    <xsd:enumeration value="MS"/>
                    <xsd:enumeration value="MT"/>
                    <xsd:enumeration value="NC"/>
                    <xsd:enumeration value="ND"/>
                    <xsd:enumeration value="NE"/>
                    <xsd:enumeration value="NH"/>
                    <xsd:enumeration value="NJ"/>
                    <xsd:enumeration value="NM"/>
                    <xsd:enumeration value="NV"/>
                    <xsd:enumeration value="NY"/>
                    <xsd:enumeration value="OH"/>
                    <xsd:enumeration value="OK"/>
                    <xsd:enumeration value="OR"/>
                    <xsd:enumeration value="PA"/>
                    <xsd:enumeration value="RI"/>
                    <xsd:enumeration value="SC"/>
                    <xsd:enumeration value="SD"/>
                    <xsd:enumeration value="TN"/>
                    <xsd:enumeration value="TX"/>
                    <xsd:enumeration value="UT"/>
                    <xsd:enumeration value="VA"/>
                    <xsd:enumeration value="VT"/>
                    <xsd:enumeration value="WA"/>
                    <xsd:enumeration value="WI"/>
                    <xsd:enumeration value="WV"/>
                    <xsd:enumeration value="WY"/>
                    <xsd:enumeration value="All States"/>
                    <xsd:enumeration value="AFI States (TX, OK, KS, LA, AR, MO)"/>
                    <xsd:enumeration value="CCI States (WY, UT, CO, NM, NV, AZ)"/>
                    <xsd:enumeration value="GEI States (CA)"/>
                    <xsd:enumeration value="IIC States (ND, SD, NE, MN, IA, MI,WI, IL, IN)"/>
                    <xsd:enumeration value="LNW States (AK, WA, OR, ID, MT)"/>
                    <xsd:enumeration value="MIC States (TN, NC, SC, GA, FL, AL, MS)"/>
                    <xsd:enumeration value="OCI States (OH, KY, DC, PA, VA, WV, DE, MD)"/>
                    <xsd:enumeration value="PIC States (ME, VT, NH, MA, RI, CT, NY, NJ)"/>
                  </xsd:restrict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axOccurs="1" ma:index="0"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CustomItemCheckingInReceiver</Name>
    <Synchronization>Synchronous</Synchronization>
    <Type>4</Type>
    <SequenceNumber>10012</SequenceNumber>
    <Assembly>MyLiberty.Core,Version=1.0.0.0,Culture=neutral,PublicKeyToken=692230c25827fdda</Assembly>
    <Class>MyLiberty.Core.StageEventReceivers</Class>
    <Data/>
    <Filter/>
  </Receiver>
  <Receiver>
    <Name>CustomItemCheckingOutReceiver</Name>
    <Synchronization>Synchronous</Synchronization>
    <Type>5</Type>
    <SequenceNumber>10013</SequenceNumber>
    <Assembly>MyLiberty.Core,Version=1.0.0.0,Culture=neutral,PublicKeyToken=692230c25827fdda</Assembly>
    <Class>MyLiberty.Core.StageEventReceivers</Class>
    <Data/>
    <Filter/>
  </Receiver>
  <Receiver>
    <Name>CustomItemAddingReceiver</Name>
    <Synchronization>Synchronous</Synchronization>
    <Type>1</Type>
    <SequenceNumber>10013</SequenceNumber>
    <Assembly>MyLiberty.Core,Version=1.0.0.0,Culture=neutral,PublicKeyToken=692230c25827fdda</Assembly>
    <Class>MyLiberty.Core.StageEventReceivers</Class>
    <Data/>
    <Filter/>
  </Receiver>
  <Receiver>
    <Name>CustomItemUpdatingReceiver</Name>
    <Synchronization>Synchronous</Synchronization>
    <Type>2</Type>
    <SequenceNumber>10013</SequenceNumber>
    <Assembly>MyLiberty.Core,Version=1.0.0.0,Culture=neutral,PublicKeyToken=692230c25827fdda</Assembly>
    <Class>MyLiberty.Core.StageEventReceivers</Class>
    <Data/>
    <Filter/>
  </Receiver>
  <Receiver>
    <Name>CustomItemDeletingReceiver</Name>
    <Synchronization>Synchronous</Synchronization>
    <Type>3</Type>
    <SequenceNumber>10013</SequenceNumber>
    <Assembly>MyLiberty.Core,Version=1.0.0.0,Culture=neutral,PublicKeyToken=692230c25827fdda</Assembly>
    <Class>MyLiberty.Core.StageEventReceivers</Class>
    <Data/>
    <Filter/>
  </Receiver>
</spe:Receivers>
</file>

<file path=customXml/itemProps1.xml><?xml version="1.0" encoding="utf-8"?>
<ds:datastoreItem xmlns:ds="http://schemas.openxmlformats.org/officeDocument/2006/customXml" ds:itemID="{DBBBE22A-47B1-4A14-B428-CC19CD9BB606}">
  <ds:schemaRefs>
    <ds:schemaRef ds:uri="http://schemas.microsoft.com/office/2006/documentManagement/types"/>
    <ds:schemaRef ds:uri="921b451d-1e46-4c18-8ccd-e08dee73baf0"/>
    <ds:schemaRef ds:uri="http://purl.org/dc/dcmitype/"/>
    <ds:schemaRef ds:uri="http://www.w3.org/XML/1998/namespace"/>
    <ds:schemaRef ds:uri="http://purl.org/dc/terms/"/>
    <ds:schemaRef ds:uri="http://schemas.microsoft.com/office/2006/metadata/properties"/>
    <ds:schemaRef ds:uri="http://schemas.microsoft.com/sharepoint/v3"/>
    <ds:schemaRef ds:uri="http://schemas.openxmlformats.org/package/2006/metadata/core-properties"/>
    <ds:schemaRef ds:uri="1e4b3f81-2935-4007-9607-5fdfc8721699"/>
    <ds:schemaRef ds:uri="http://schemas.microsoft.com/office/infopath/2007/PartnerControls"/>
    <ds:schemaRef ds:uri="http://purl.org/dc/elements/1.1/"/>
  </ds:schemaRefs>
</ds:datastoreItem>
</file>

<file path=customXml/itemProps2.xml><?xml version="1.0" encoding="utf-8"?>
<ds:datastoreItem xmlns:ds="http://schemas.openxmlformats.org/officeDocument/2006/customXml" ds:itemID="{078ABC35-93A0-4339-922F-2A51E0C5780B}">
  <ds:schemaRefs>
    <ds:schemaRef ds:uri="http://schemas.microsoft.com/sharepoint/v3/contenttype/forms"/>
  </ds:schemaRefs>
</ds:datastoreItem>
</file>

<file path=customXml/itemProps3.xml><?xml version="1.0" encoding="utf-8"?>
<ds:datastoreItem xmlns:ds="http://schemas.openxmlformats.org/officeDocument/2006/customXml" ds:itemID="{09AB6AC8-6CB2-499B-A51D-9DFCA0F029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e4b3f81-2935-4007-9607-5fdfc8721699"/>
    <ds:schemaRef ds:uri="921b451d-1e46-4c18-8ccd-e08dee73ba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6A4DBA4C-64CA-4F08-8A37-57C95BDEDB8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3951</TotalTime>
  <Words>2072</Words>
  <Application>Microsoft Office PowerPoint</Application>
  <PresentationFormat>On-screen Show (4:3)</PresentationFormat>
  <Paragraphs>249</Paragraphs>
  <Slides>9</Slides>
  <Notes>9</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9</vt:i4>
      </vt:variant>
    </vt:vector>
  </HeadingPairs>
  <TitlesOfParts>
    <vt:vector size="16" baseType="lpstr">
      <vt:lpstr>Arial</vt:lpstr>
      <vt:lpstr>Arial Black</vt:lpstr>
      <vt:lpstr>Times New Roman</vt:lpstr>
      <vt:lpstr>Wingdings</vt:lpstr>
      <vt:lpstr>ilt_template_lmam</vt:lpstr>
      <vt:lpstr>Custom Design</vt:lpstr>
      <vt:lpstr>7_Agenda</vt:lpstr>
      <vt:lpstr>Liberty Mutual Helmsman Management Services LLC Litigation Management Protocols </vt:lpstr>
      <vt:lpstr>PAL Settle Strategy</vt:lpstr>
      <vt:lpstr>PAL Discovery/Investigation Strategy</vt:lpstr>
      <vt:lpstr>PAL Trial Strategy</vt:lpstr>
      <vt:lpstr>PAL Tasks and Owners</vt:lpstr>
      <vt:lpstr>PAL Tasks (continued)</vt:lpstr>
      <vt:lpstr>PAL Communication Matrix</vt:lpstr>
      <vt:lpstr>PAL Communication Matrix (continued)</vt:lpstr>
      <vt:lpstr>PAL Communication Matrix (continued)</vt:lpstr>
    </vt:vector>
  </TitlesOfParts>
  <Company>MS Office 2003 - Safeco v1.01</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Helmsman protocols - PAL 2013</dc:title>
  <dc:subject>31;#_Other</dc:subject>
  <dc:creator>Administrator</dc:creator>
  <cp:lastModifiedBy>Castro, Edwin</cp:lastModifiedBy>
  <cp:revision>64</cp:revision>
  <cp:lastPrinted>2012-01-31T19:27:57Z</cp:lastPrinted>
  <dcterms:created xsi:type="dcterms:W3CDTF">2009-05-29T14:55:40Z</dcterms:created>
  <dcterms:modified xsi:type="dcterms:W3CDTF">2017-05-19T14:42:49Z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Type">
    <vt:lpwstr>PowerPoint</vt:lpwstr>
  </property>
  <property fmtid="{D5CDD505-2E9C-101B-9397-08002B2CF9AE}" pid="3" name="ContentType">
    <vt:lpwstr>Document</vt:lpwstr>
  </property>
  <property fmtid="{D5CDD505-2E9C-101B-9397-08002B2CF9AE}" pid="4" name="Abstract">
    <vt:lpwstr>Use to create presentations for Liberty Mutual Agency Markets only.</vt:lpwstr>
  </property>
  <property fmtid="{D5CDD505-2E9C-101B-9397-08002B2CF9AE}" pid="5" name="AMLS Workgroup Owner">
    <vt:lpwstr>5</vt:lpwstr>
  </property>
  <property fmtid="{D5CDD505-2E9C-101B-9397-08002B2CF9AE}" pid="6" name="Document Category">
    <vt:lpwstr>5</vt:lpwstr>
  </property>
  <property fmtid="{D5CDD505-2E9C-101B-9397-08002B2CF9AE}" pid="7" name="Line of Business">
    <vt:lpwstr>1;#_None</vt:lpwstr>
  </property>
  <property fmtid="{D5CDD505-2E9C-101B-9397-08002B2CF9AE}" pid="8" name="Document Status">
    <vt:lpwstr>3</vt:lpwstr>
  </property>
  <property fmtid="{D5CDD505-2E9C-101B-9397-08002B2CF9AE}" pid="9" name="Keyword(s)">
    <vt:lpwstr>PowerPoint, PPT, ppt, LMAM</vt:lpwstr>
  </property>
  <property fmtid="{D5CDD505-2E9C-101B-9397-08002B2CF9AE}" pid="10" name="Comments">
    <vt:lpwstr>ilt_template_lmam_x000d_
Use to create presentations for Liberty Mutual Agency Markets internal departments only. When beginning to use this template, refer to the instructions on the Notes pages, and then BE SURE TO delete them._x000d_
</vt:lpwstr>
  </property>
  <property fmtid="{D5CDD505-2E9C-101B-9397-08002B2CF9AE}" pid="11" name="ArticulateUseProject">
    <vt:lpwstr>1</vt:lpwstr>
  </property>
  <property fmtid="{D5CDD505-2E9C-101B-9397-08002B2CF9AE}" pid="12" name="ArticulateProjectFull">
    <vt:lpwstr>C:\Documents and Settings\mawill\My Documents\field_legal_protocols\protocols.ppta</vt:lpwstr>
  </property>
  <property fmtid="{D5CDD505-2E9C-101B-9397-08002B2CF9AE}" pid="13" name="ArticulateGUID">
    <vt:lpwstr>ACA965B3-E01A-4935-8832-76F50C678893</vt:lpwstr>
  </property>
  <property fmtid="{D5CDD505-2E9C-101B-9397-08002B2CF9AE}" pid="14" name="ArticulatePath">
    <vt:lpwstr>protocols</vt:lpwstr>
  </property>
  <property fmtid="{D5CDD505-2E9C-101B-9397-08002B2CF9AE}" pid="15" name="ContentTypeId">
    <vt:lpwstr>0x01010021BC974CC154D44197474AF36FB520F100C4A290483016BD4C89584B0570D95A46</vt:lpwstr>
  </property>
  <property fmtid="{D5CDD505-2E9C-101B-9397-08002B2CF9AE}" pid="16" name="Last Updated By">
    <vt:lpwstr>173</vt:lpwstr>
  </property>
</Properties>
</file>