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54" r:id="rId4"/>
  </p:sldMasterIdLst>
  <p:notesMasterIdLst>
    <p:notesMasterId r:id="rId11"/>
  </p:notesMasterIdLst>
  <p:handoutMasterIdLst>
    <p:handoutMasterId r:id="rId12"/>
  </p:handoutMasterIdLst>
  <p:sldIdLst>
    <p:sldId id="1753" r:id="rId5"/>
    <p:sldId id="1749" r:id="rId6"/>
    <p:sldId id="1750" r:id="rId7"/>
    <p:sldId id="1751" r:id="rId8"/>
    <p:sldId id="1754" r:id="rId9"/>
    <p:sldId id="1755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CC66FF"/>
    <a:srgbClr val="FF9900"/>
    <a:srgbClr val="CC3300"/>
    <a:srgbClr val="99CCFF"/>
    <a:srgbClr val="3366CC"/>
    <a:srgbClr val="DDDDDD"/>
    <a:srgbClr val="CCECFF"/>
    <a:srgbClr val="FFC9C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6" autoAdjust="0"/>
    <p:restoredTop sz="84032" autoAdjust="0"/>
  </p:normalViewPr>
  <p:slideViewPr>
    <p:cSldViewPr>
      <p:cViewPr varScale="1">
        <p:scale>
          <a:sx n="68" d="100"/>
          <a:sy n="68" d="100"/>
        </p:scale>
        <p:origin x="1536" y="60"/>
      </p:cViewPr>
      <p:guideLst>
        <p:guide orient="horz" pos="336"/>
        <p:guide pos="3456"/>
      </p:guideLst>
    </p:cSldViewPr>
  </p:slideViewPr>
  <p:outlineViewPr>
    <p:cViewPr>
      <p:scale>
        <a:sx n="33" d="100"/>
        <a:sy n="33" d="100"/>
      </p:scale>
      <p:origin x="0" y="447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>
      <p:cViewPr>
        <p:scale>
          <a:sx n="100" d="100"/>
          <a:sy n="100" d="100"/>
        </p:scale>
        <p:origin x="-1506" y="-78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9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55" tIns="45576" rIns="91155" bIns="45576" numCol="1" anchor="t" anchorCtr="0" compatLnSpc="1">
            <a:prstTxWarp prst="textNoShape">
              <a:avLst/>
            </a:prstTxWarp>
          </a:bodyPr>
          <a:lstStyle>
            <a:lvl1pPr algn="l" defTabSz="911843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9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9596" y="0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55" tIns="45576" rIns="91155" bIns="45576" numCol="1" anchor="t" anchorCtr="0" compatLnSpc="1">
            <a:prstTxWarp prst="textNoShape">
              <a:avLst/>
            </a:prstTxWarp>
          </a:bodyPr>
          <a:lstStyle>
            <a:lvl1pPr algn="r" defTabSz="911843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9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28397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55" tIns="45576" rIns="91155" bIns="45576" numCol="1" anchor="b" anchorCtr="0" compatLnSpc="1">
            <a:prstTxWarp prst="textNoShape">
              <a:avLst/>
            </a:prstTxWarp>
          </a:bodyPr>
          <a:lstStyle>
            <a:lvl1pPr algn="l" defTabSz="911843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9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9596" y="8828397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55" tIns="45576" rIns="91155" bIns="45576" numCol="1" anchor="b" anchorCtr="0" compatLnSpc="1">
            <a:prstTxWarp prst="textNoShape">
              <a:avLst/>
            </a:prstTxWarp>
          </a:bodyPr>
          <a:lstStyle>
            <a:lvl1pPr algn="r" defTabSz="911843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CDD5FB7-3249-4EAC-A02C-314A8D1D8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17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75" tIns="46439" rIns="92875" bIns="46439" numCol="1" anchor="t" anchorCtr="0" compatLnSpc="1">
            <a:prstTxWarp prst="textNoShape">
              <a:avLst/>
            </a:prstTxWarp>
          </a:bodyPr>
          <a:lstStyle>
            <a:lvl1pPr algn="l" defTabSz="927701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9596" y="0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75" tIns="46439" rIns="92875" bIns="46439" numCol="1" anchor="t" anchorCtr="0" compatLnSpc="1">
            <a:prstTxWarp prst="textNoShape">
              <a:avLst/>
            </a:prstTxWarp>
          </a:bodyPr>
          <a:lstStyle>
            <a:lvl1pPr algn="r" defTabSz="927701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6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61" y="4415791"/>
            <a:ext cx="5607684" cy="418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75" tIns="46439" rIns="92875" bIns="46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28397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75" tIns="46439" rIns="92875" bIns="46439" numCol="1" anchor="b" anchorCtr="0" compatLnSpc="1">
            <a:prstTxWarp prst="textNoShape">
              <a:avLst/>
            </a:prstTxWarp>
          </a:bodyPr>
          <a:lstStyle>
            <a:lvl1pPr algn="l" defTabSz="927701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9596" y="8828397"/>
            <a:ext cx="3039219" cy="46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75" tIns="46439" rIns="92875" bIns="46439" numCol="1" anchor="b" anchorCtr="0" compatLnSpc="1">
            <a:prstTxWarp prst="textNoShape">
              <a:avLst/>
            </a:prstTxWarp>
          </a:bodyPr>
          <a:lstStyle>
            <a:lvl1pPr algn="r" defTabSz="927701">
              <a:lnSpc>
                <a:spcPct val="100000"/>
              </a:lnSpc>
              <a:spcBef>
                <a:spcPct val="0"/>
              </a:spcBef>
              <a:buClrTx/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1030771-AB04-4B04-9D24-48BC86ED1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42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030771-AB04-4B04-9D24-48BC86ED19D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99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2819401"/>
            <a:ext cx="7010400" cy="609599"/>
          </a:xfrm>
          <a:prstGeom prst="rect">
            <a:avLst/>
          </a:prstGeom>
        </p:spPr>
        <p:txBody>
          <a:bodyPr anchor="t" anchorCtr="0"/>
          <a:lstStyle>
            <a:lvl1pPr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0" kern="1200" dirty="0">
                <a:solidFill>
                  <a:srgbClr val="ED1C24"/>
                </a:solidFill>
                <a:latin typeface="Calibri" pitchFamily="34" charset="0"/>
                <a:ea typeface="+mn-ea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90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7010400" cy="609600"/>
          </a:xfrm>
          <a:prstGeom prst="rect">
            <a:avLst/>
          </a:prstGeom>
        </p:spPr>
        <p:txBody>
          <a:bodyPr/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defRPr lang="en-US" sz="34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Arial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41" name="Picture 440" descr="LN Logo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6005" y="1871969"/>
            <a:ext cx="3624079" cy="773431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4267200"/>
            <a:ext cx="7010400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lang="en-US" sz="2800" b="0" kern="1200" dirty="0" smtClean="0">
                <a:solidFill>
                  <a:srgbClr val="FFFFFF">
                    <a:lumMod val="50000"/>
                  </a:srgbClr>
                </a:solidFill>
                <a:latin typeface="Calibri" pitchFamily="34" charset="0"/>
                <a:ea typeface="+mn-ea"/>
                <a:cs typeface="Arial"/>
              </a:defRPr>
            </a:lvl1pPr>
          </a:lstStyle>
          <a:p>
            <a:pPr lvl="0">
              <a:spcAft>
                <a:spcPts val="2400"/>
              </a:spcAft>
            </a:pPr>
            <a:r>
              <a:rPr lang="en-US" sz="2800" b="0" dirty="0" smtClean="0">
                <a:solidFill>
                  <a:srgbClr val="FFFFFF">
                    <a:lumMod val="50000"/>
                  </a:srgbClr>
                </a:solidFill>
                <a:latin typeface="Calibri" pitchFamily="34" charset="0"/>
                <a:cs typeface="Arial"/>
              </a:rPr>
              <a:t>Month </a:t>
            </a:r>
            <a:r>
              <a:rPr lang="en-US" sz="2800" b="0" dirty="0" err="1" smtClean="0">
                <a:solidFill>
                  <a:srgbClr val="FFFFFF">
                    <a:lumMod val="50000"/>
                  </a:srgbClr>
                </a:solidFill>
                <a:latin typeface="Calibri" pitchFamily="34" charset="0"/>
                <a:cs typeface="Arial"/>
              </a:rPr>
              <a:t>dd</a:t>
            </a:r>
            <a:r>
              <a:rPr lang="en-US" sz="2800" b="0" dirty="0" smtClean="0">
                <a:solidFill>
                  <a:srgbClr val="FFFFFF">
                    <a:lumMod val="50000"/>
                  </a:srgbClr>
                </a:solidFill>
                <a:latin typeface="Calibri" pitchFamily="34" charset="0"/>
                <a:cs typeface="Arial"/>
              </a:rPr>
              <a:t>, </a:t>
            </a:r>
            <a:r>
              <a:rPr lang="en-US" sz="2800" b="0" dirty="0" err="1" smtClean="0">
                <a:solidFill>
                  <a:srgbClr val="FFFFFF">
                    <a:lumMod val="50000"/>
                  </a:srgbClr>
                </a:solidFill>
                <a:latin typeface="Calibri" pitchFamily="34" charset="0"/>
                <a:cs typeface="Arial"/>
              </a:rPr>
              <a:t>yyyy</a:t>
            </a:r>
            <a:endParaRPr lang="en-US" sz="2800" b="0" dirty="0">
              <a:solidFill>
                <a:srgbClr val="FFFFFF">
                  <a:lumMod val="50000"/>
                </a:srgbClr>
              </a:solidFill>
              <a:latin typeface="Calibri" pitchFamily="34" charset="0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000" b="0" dirty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534400" cy="5486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600"/>
              </a:spcBef>
              <a:defRPr sz="1600">
                <a:latin typeface="Calibri" pitchFamily="34" charset="0"/>
              </a:defRPr>
            </a:lvl1pPr>
            <a:lvl2pPr marL="230188" indent="-141288">
              <a:lnSpc>
                <a:spcPct val="90000"/>
              </a:lnSpc>
              <a:spcBef>
                <a:spcPts val="600"/>
              </a:spcBef>
              <a:buSzPct val="100000"/>
              <a:buFont typeface="Calibri" pitchFamily="34" charset="0"/>
              <a:buChar char="•"/>
              <a:defRPr sz="1600">
                <a:latin typeface="Calibri" pitchFamily="34" charset="0"/>
              </a:defRPr>
            </a:lvl2pPr>
            <a:lvl3pPr marL="460375" indent="-173038">
              <a:lnSpc>
                <a:spcPct val="90000"/>
              </a:lnSpc>
              <a:spcBef>
                <a:spcPts val="600"/>
              </a:spcBef>
              <a:defRPr sz="1400">
                <a:latin typeface="Calibri" pitchFamily="34" charset="0"/>
              </a:defRPr>
            </a:lvl3pPr>
            <a:lvl4pPr marL="627063" indent="-115888">
              <a:lnSpc>
                <a:spcPct val="90000"/>
              </a:lnSpc>
              <a:spcBef>
                <a:spcPts val="600"/>
              </a:spcBef>
              <a:buSzPct val="100000"/>
              <a:buFont typeface="Calibri" pitchFamily="34" charset="0"/>
              <a:buChar char="•"/>
              <a:defRPr sz="13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505201"/>
            <a:ext cx="7086600" cy="60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400"/>
              </a:spcAft>
              <a:defRPr lang="en-US" sz="34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819401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4000" b="0" kern="1200" dirty="0" smtClean="0">
                <a:solidFill>
                  <a:srgbClr val="ED1C24"/>
                </a:solidFill>
                <a:latin typeface="Calibri" pitchFamily="34" charset="0"/>
                <a:ea typeface="+mn-ea"/>
                <a:cs typeface="Arial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000" b="0" dirty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5419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6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230188" indent="-230188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defRPr lang="en-US" sz="16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Calibri" pitchFamily="34" charset="0"/>
                <a:cs typeface="+mn-cs"/>
              </a:defRPr>
            </a:lvl3pPr>
            <a:lvl4pPr marL="511175" indent="-50800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tabLst/>
              <a:defRPr lang="en-US" sz="1300" dirty="0">
                <a:solidFill>
                  <a:schemeClr val="tx1"/>
                </a:solidFill>
                <a:latin typeface="Calibri" pitchFamily="34" charset="0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6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lvl="0" indent="0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dirty="0" smtClean="0"/>
              <a:t>Click to edit Master text styles</a:t>
            </a:r>
          </a:p>
          <a:p>
            <a:pPr marL="230188" lvl="1" indent="-141288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Font typeface="Calibri" pitchFamily="34" charset="0"/>
              <a:buChar char="•"/>
            </a:pPr>
            <a:r>
              <a:rPr lang="en-US" dirty="0" smtClean="0"/>
              <a:t>Second level</a:t>
            </a:r>
          </a:p>
          <a:p>
            <a:pPr marL="460375" lvl="2" indent="-173038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Char char="–"/>
            </a:pPr>
            <a:r>
              <a:rPr lang="en-US" dirty="0" smtClean="0"/>
              <a:t>Third level</a:t>
            </a:r>
          </a:p>
          <a:p>
            <a:pPr marL="511175" lvl="3" indent="-107950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Font typeface="Calibri" pitchFamily="34" charset="0"/>
              <a:buChar char="•"/>
            </a:pPr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5419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6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defRPr lang="en-US" sz="16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Calibri" pitchFamily="34" charset="0"/>
                <a:cs typeface="+mn-cs"/>
              </a:defRPr>
            </a:lvl3pPr>
            <a:lvl4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300" dirty="0">
                <a:solidFill>
                  <a:schemeClr val="tx1"/>
                </a:solidFill>
                <a:latin typeface="Calibri" pitchFamily="34" charset="0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defRPr lang="en-US" sz="16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lvl="0" indent="0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dirty="0" smtClean="0"/>
              <a:t>Click to edit Master text styles</a:t>
            </a:r>
          </a:p>
          <a:p>
            <a:pPr marL="230188" lvl="1" indent="-141288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Font typeface="Calibri" pitchFamily="34" charset="0"/>
              <a:buChar char="•"/>
            </a:pPr>
            <a:r>
              <a:rPr lang="en-US" dirty="0" smtClean="0"/>
              <a:t>Second level</a:t>
            </a:r>
          </a:p>
          <a:p>
            <a:pPr marL="460375" lvl="2" indent="-173038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Char char="–"/>
            </a:pPr>
            <a:r>
              <a:rPr lang="en-US" dirty="0" smtClean="0"/>
              <a:t>Third level</a:t>
            </a:r>
          </a:p>
          <a:p>
            <a:pPr marL="511175" lvl="3" indent="-107950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100000"/>
              <a:buFont typeface="Calibri" pitchFamily="34" charset="0"/>
              <a:buChar char="•"/>
            </a:pPr>
            <a:r>
              <a:rPr lang="en-US" dirty="0" smtClean="0"/>
              <a:t>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000" b="0" dirty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4267200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14400"/>
            <a:ext cx="4267200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600200"/>
            <a:ext cx="4267200" cy="3962400"/>
          </a:xfrm>
          <a:prstGeom prst="rect">
            <a:avLst/>
          </a:prstGeom>
        </p:spPr>
        <p:txBody>
          <a:bodyPr/>
          <a:lstStyle>
            <a:lvl2pPr marL="130175" indent="-130175">
              <a:buSzPct val="100000"/>
              <a:buFont typeface="Calibri" pitchFamily="34" charset="0"/>
              <a:buChar char="•"/>
              <a:defRPr/>
            </a:lvl2pPr>
            <a:lvl3pPr marL="317500" indent="-144463">
              <a:defRPr sz="1400" baseline="0"/>
            </a:lvl3pPr>
            <a:lvl4pPr marL="346075" indent="-115888">
              <a:buSzPct val="100000"/>
              <a:buFont typeface="Calibri" pitchFamily="34" charset="0"/>
              <a:buChar char="•"/>
              <a:defRPr sz="1300"/>
            </a:lvl4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1600200"/>
            <a:ext cx="4267200" cy="3962400"/>
          </a:xfrm>
          <a:prstGeom prst="rect">
            <a:avLst/>
          </a:prstGeom>
        </p:spPr>
        <p:txBody>
          <a:bodyPr/>
          <a:lstStyle>
            <a:lvl2pPr marL="130175" indent="-130175">
              <a:buSzPct val="100000"/>
              <a:buFont typeface="Calibri" pitchFamily="34" charset="0"/>
              <a:buChar char="•"/>
              <a:defRPr/>
            </a:lvl2pPr>
            <a:lvl3pPr marL="317500" indent="-144463">
              <a:defRPr sz="1400" baseline="0"/>
            </a:lvl3pPr>
            <a:lvl4pPr marL="346075" indent="-115888">
              <a:buSzPct val="100000"/>
              <a:buFont typeface="Calibri" pitchFamily="34" charset="0"/>
              <a:buChar char="•"/>
              <a:defRPr sz="1300"/>
            </a:lvl4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prstGeom prst="rect">
            <a:avLst/>
          </a:prstGeom>
        </p:spPr>
        <p:txBody>
          <a:bodyPr anchor="ctr" anchorCtr="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000" b="0" dirty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9060" name="Text Box 4"/>
          <p:cNvSpPr txBox="1">
            <a:spLocks noChangeArrowheads="1"/>
          </p:cNvSpPr>
          <p:nvPr/>
        </p:nvSpPr>
        <p:spPr bwMode="auto">
          <a:xfrm>
            <a:off x="3886200" y="6566356"/>
            <a:ext cx="119936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LexisNexis® </a:t>
            </a:r>
            <a:r>
              <a:rPr lang="en-US" sz="800" b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Confidential</a:t>
            </a:r>
          </a:p>
        </p:txBody>
      </p:sp>
      <p:sp>
        <p:nvSpPr>
          <p:cNvPr id="2989061" name="Text Box 5"/>
          <p:cNvSpPr txBox="1">
            <a:spLocks noChangeArrowheads="1"/>
          </p:cNvSpPr>
          <p:nvPr/>
        </p:nvSpPr>
        <p:spPr bwMode="auto">
          <a:xfrm>
            <a:off x="8724900" y="6534150"/>
            <a:ext cx="3513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E7C69B4E-ECE6-45A4-90B9-35FF3183E8B4}" type="slidenum">
              <a:rPr lang="en-US" sz="1050" b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en-US" sz="1100" b="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989062" name="Rectangle 6"/>
          <p:cNvSpPr>
            <a:spLocks noChangeArrowheads="1"/>
          </p:cNvSpPr>
          <p:nvPr/>
        </p:nvSpPr>
        <p:spPr bwMode="auto">
          <a:xfrm>
            <a:off x="0" y="668337"/>
            <a:ext cx="9144000" cy="45719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60000"/>
              </a:spcBef>
              <a:buClr>
                <a:schemeClr val="accent1"/>
              </a:buClr>
              <a:defRPr/>
            </a:pPr>
            <a:endParaRPr lang="en-US" sz="1400" b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37" r:id="rId2"/>
    <p:sldLayoutId id="2147483836" r:id="rId3"/>
    <p:sldLayoutId id="2147483835" r:id="rId4"/>
    <p:sldLayoutId id="2147483834" r:id="rId5"/>
    <p:sldLayoutId id="2147483833" r:id="rId6"/>
    <p:sldLayoutId id="2147483832" r:id="rId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2000" b="0" dirty="0" smtClean="0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defRPr lang="en-US" sz="1600" dirty="0" smtClean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266700" indent="-177800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65000"/>
        <a:buFont typeface="Wingdings" pitchFamily="2" charset="2"/>
        <a:buChar char="l"/>
        <a:defRPr lang="en-US" sz="1600" dirty="0" smtClean="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533400" indent="-177800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100000"/>
        <a:buChar char="–"/>
        <a:defRPr lang="en-US" sz="1600" dirty="0" smtClean="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800100" indent="-177800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55000"/>
        <a:buFont typeface="Wingdings" pitchFamily="2" charset="2"/>
        <a:buChar char="¡"/>
        <a:defRPr lang="en-US" sz="1600" dirty="0" smtClean="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066800" indent="-177800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har char="»"/>
        <a:defRPr lang="en-US" sz="1600" dirty="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524000" indent="-1778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1981200" indent="-1778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2438400" indent="-1778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2895600" indent="-1778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Gore Alternative Fees (AFAs)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505200"/>
            <a:ext cx="7010400" cy="190500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/>
              <a:t>Trademark Fee Structure Stages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Entering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Updating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/>
              <a:t>Submitting Invoices with Alternative Fee Structures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12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971800" cy="4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67200" y="228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Calibri" panose="020F0502020204030204" pitchFamily="34" charset="0"/>
              </a:rPr>
              <a:t>Gore Trademark Fee Structure Stages</a:t>
            </a: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852" y="838200"/>
            <a:ext cx="40253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Gore Task Based Trademark Fee Structure: 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976699"/>
            <a:ext cx="342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Gore has put together a collection of rate structure stages that allow for flexibility with submitting invoices for trademark matters.  To the left is a sample of some of the stage lines which are available to which  offers may be submitted.  A full list is available at the end of this document.</a:t>
            </a:r>
            <a:endParaRPr lang="en-US" b="0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2514600"/>
            <a:ext cx="35052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Considerations when submitting fee offers</a:t>
            </a:r>
          </a:p>
          <a:p>
            <a:endParaRPr lang="en-U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0" dirty="0" smtClean="0"/>
              <a:t>Expenses are not included in the fee offer and can be billed on any stage.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0" dirty="0" smtClean="0"/>
              <a:t>Charges submitted and not associated with a stage will default to stage 1 (Detailed Hourly)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0" dirty="0" smtClean="0"/>
              <a:t>Subsequent fee offers will not update existing matters.  Gore will need to take action if edited fees are to be applied to existing matters.</a:t>
            </a:r>
            <a:endParaRPr lang="en-US" sz="1100" b="0" dirty="0"/>
          </a:p>
        </p:txBody>
      </p:sp>
      <p:sp>
        <p:nvSpPr>
          <p:cNvPr id="12" name="TextBox 11"/>
          <p:cNvSpPr txBox="1"/>
          <p:nvPr/>
        </p:nvSpPr>
        <p:spPr>
          <a:xfrm>
            <a:off x="5410200" y="4138282"/>
            <a:ext cx="35472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Fee Types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805613"/>
              </p:ext>
            </p:extLst>
          </p:nvPr>
        </p:nvGraphicFramePr>
        <p:xfrm>
          <a:off x="5499538" y="4415282"/>
          <a:ext cx="3410608" cy="137591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9808"/>
                <a:gridCol w="2590800"/>
              </a:tblGrid>
              <a:tr h="309118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Detail Billing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 detailed hourly work performed using timekeeper rates. 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38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Flat Rate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Flat rate billing is allowed only once per matter for the exact amount submitted in the fee offer. Any duplicate submission will trigger invoice rejection.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438">
                <a:tc>
                  <a:txBody>
                    <a:bodyPr/>
                    <a:lstStyle/>
                    <a:p>
                      <a:r>
                        <a:rPr lang="en-US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Hourly Rate 	</a:t>
                      </a:r>
                    </a:p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Repeatable flat fee/Hourly rate. Allowed multiple times per matter for up to the amount submitted in the fee offer. Incorrect rates will trigger invoice rejection.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69321" y="5943600"/>
            <a:ext cx="3429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 smtClean="0"/>
              <a:t>Please refer to the full list of stages and descriptions on the following pages as a guide for selecting the proper stage when submitting offers and invoices.</a:t>
            </a:r>
            <a:endParaRPr lang="en-US" sz="1000" b="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323562"/>
            <a:ext cx="5257800" cy="527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8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228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Calibri" panose="020F0502020204030204" pitchFamily="34" charset="0"/>
              </a:rPr>
              <a:t>Gore Trademark Fee Structure Stages (cont.)</a:t>
            </a:r>
            <a:endParaRPr lang="en-US" sz="1600" dirty="0">
              <a:latin typeface="Calibri" panose="020F0502020204030204" pitchFamily="34" charset="0"/>
            </a:endParaRPr>
          </a:p>
        </p:txBody>
      </p:sp>
      <p:pic>
        <p:nvPicPr>
          <p:cNvPr id="9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971800" cy="4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554961"/>
              </p:ext>
            </p:extLst>
          </p:nvPr>
        </p:nvGraphicFramePr>
        <p:xfrm>
          <a:off x="228599" y="914400"/>
          <a:ext cx="8534400" cy="5486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422"/>
                <a:gridCol w="3022386"/>
                <a:gridCol w="4784592"/>
              </a:tblGrid>
              <a:tr h="188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1" u="none" strike="noStrike" dirty="0">
                          <a:effectLst/>
                        </a:rPr>
                        <a:t>Stage #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1" u="none" strike="noStrike" dirty="0">
                          <a:effectLst/>
                        </a:rPr>
                        <a:t>Flat Fee Name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1" u="none" strike="noStrike" dirty="0">
                          <a:effectLst/>
                        </a:rPr>
                        <a:t>Service Description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/>
                </a:tc>
              </a:tr>
              <a:tr h="5750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Detailed Hourly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Partner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Associate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Paralegal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/>
                </a:tc>
              </a:tr>
              <a:tr h="188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Application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Preparing and filing a trademark, design or any other IP right application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7541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Prosecution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Reporting of the examination of application; Provide recommendation and opinion on how to proceed; Filing of various actions such as Extension of Time, Amendments, Appeal or Cancellation Action, Response to an Opposition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Reporting Publication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Reporting  allowance of trademark or registration of trademark, design or other IP right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Reporting Registration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Review and reporting registration; Arrangment/Providing trademark registration certificate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5750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Formalities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Filing of documents such as Assignments, Declarations, Power of Attorney;  Correcting filing records or a change of ownership and/or address, etc.;  Other miscellaneous fees after filing of application or registration.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Other Miscellaneous Formality Activities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Miscellaneous activities or fees related to Formalities work not already listed above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Renewal Application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Notification of renewals, preparing and filing a trademark, design renewal or any other IP right renewal application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Other Miscellaneous Renewal Activities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Miscellaneous activities or fees related to Renewal work not already listed above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188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Preliminary Injunction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Preparation and obtaining Preliminary Injunction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188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Trademark Search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Performing a prior trademark or design search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188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Litigation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of initial lawsuit or responding to a lawsuit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Opposition and Other Administrative Remedies, Appeals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of an opposition and other administrative remedies, appeals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  <a:tr h="3770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Opposition Prosecution and Prosecution of Other Administrative Remedies, Appeals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Work related to the opposition prosecution, etc. (Defending an Opposition filed against Client's case.)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67200" y="228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Calibri" panose="020F0502020204030204" pitchFamily="34" charset="0"/>
              </a:rPr>
              <a:t>Gore Trademark Fee Structure Stages (cont.)</a:t>
            </a:r>
            <a:endParaRPr lang="en-US" sz="1600" dirty="0">
              <a:latin typeface="Calibri" panose="020F0502020204030204" pitchFamily="34" charset="0"/>
            </a:endParaRPr>
          </a:p>
        </p:txBody>
      </p:sp>
      <p:pic>
        <p:nvPicPr>
          <p:cNvPr id="4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971800" cy="4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897241"/>
              </p:ext>
            </p:extLst>
          </p:nvPr>
        </p:nvGraphicFramePr>
        <p:xfrm>
          <a:off x="228600" y="838205"/>
          <a:ext cx="8686800" cy="4298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412"/>
                <a:gridCol w="3076357"/>
                <a:gridCol w="4870031"/>
              </a:tblGrid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1" u="none" strike="noStrike" dirty="0">
                          <a:effectLst/>
                        </a:rPr>
                        <a:t>Stage #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1" u="none" strike="noStrike" dirty="0">
                          <a:effectLst/>
                        </a:rPr>
                        <a:t>Flat Fee Name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1" u="none" strike="noStrike" dirty="0">
                          <a:effectLst/>
                        </a:rPr>
                        <a:t>Service Description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b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Domain Application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of a Domain registration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Domain  Renewal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Filing of a Domain renewal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Domain Disputes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Work related to the cancellation and transfer of ownership of a Domain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4775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Other Miscellaneous Domain Activities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Miscellaneous activities or fees related to Domain work not already listed above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Customs Applications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Filling of a Customs Application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Customs Renewals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Filling of a Customs Renewal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Customs Seizures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Cost for the seizing and detainment of counterfeits goods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4775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Other Miscellaneous Customs Activities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Miscellaneous activities or fees related to Customs work not already listed above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2387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Counterfeit Raids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Costs related to conducting a raid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4775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Recording License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Recording a licence at the TMO, attending to payment of the appropriate fee, and updating agent records accordingly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  <a:tr h="9551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Stage 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Enforcement Actions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Preparing and sending of C&amp;D letters for Infringements including Counterfeits and Unfair Competition matters, Enforcement Disputes and related costs, settlements or responding to C&amp;D letters, Cost of Investigations and potential notarized purchases, etc.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9" marR="9479" marT="947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27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" name="Picture 1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897018" cy="562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971800" cy="4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" name="TextBox 84"/>
          <p:cNvSpPr txBox="1"/>
          <p:nvPr/>
        </p:nvSpPr>
        <p:spPr>
          <a:xfrm>
            <a:off x="4267200" y="228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Calibri" panose="020F0502020204030204" pitchFamily="34" charset="0"/>
              </a:rPr>
              <a:t>Trademark Fee Structure - Offering Fees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83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971800" cy="4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81400" y="228600"/>
            <a:ext cx="533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Calibri" panose="020F0502020204030204" pitchFamily="34" charset="0"/>
              </a:rPr>
              <a:t>Trademark Fee Structure – Editing Offer and Invoicing</a:t>
            </a:r>
            <a:endParaRPr lang="en-US" sz="1600" dirty="0">
              <a:latin typeface="Calibri" panose="020F050202020403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1999"/>
            <a:ext cx="9003226" cy="556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0057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" val="Boston"/>
  <p:tag name="THINKCELLPRESENTATIONDONOTDELETE" val="&lt;?xml version=&quot;1.0&quot; encoding=&quot;UTF-16&quot; standalone=&quot;yes&quot;?&gt;&#10;&lt;root&gt;&lt;version val=&quot;17291&quot;/&gt;&lt;partner val=&quot;899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1&quot;/&gt;&lt;m_mruColor&gt;&lt;m_vecMRU length=&quot;8&quot;&gt;&lt;elem&gt;&lt;m_ppcolschidx val=&quot;0&quot;/&gt;&lt;m_rgb r=&quot;cc&quot; g=&quot;0&quot; b=&quot;0&quot;/&gt;&lt;/elem&gt;&lt;elem&gt;&lt;m_ppcolschidx val=&quot;0&quot;/&gt;&lt;m_rgb r=&quot;cc&quot; g=&quot;0&quot; b=&quot;66&quot;/&gt;&lt;/elem&gt;&lt;elem&gt;&lt;m_ppcolschidx val=&quot;0&quot;/&gt;&lt;m_rgb r=&quot;fb&quot; g=&quot;2d&quot; b=&quot;15&quot;/&gt;&lt;/elem&gt;&lt;elem&gt;&lt;m_ppcolschidx val=&quot;0&quot;/&gt;&lt;m_rgb r=&quot;be&quot; g=&quot;be&quot; b=&quot;be&quot;/&gt;&lt;/elem&gt;&lt;elem&gt;&lt;m_ppcolschidx val=&quot;0&quot;/&gt;&lt;m_rgb r=&quot;66&quot; g=&quot;99&quot; b=&quot;33&quot;/&gt;&lt;/elem&gt;&lt;elem&gt;&lt;m_ppcolschidx val=&quot;0&quot;/&gt;&lt;m_rgb r=&quot;82&quot; g=&quot;b5&quot; b=&quot;ca&quot;/&gt;&lt;/elem&gt;&lt;elem&gt;&lt;m_ppcolschidx val=&quot;0&quot;/&gt;&lt;m_rgb r=&quot;17&quot; g=&quot;49&quot; b=&quot;6f&quot;/&gt;&lt;/elem&gt;&lt;elem&gt;&lt;m_ppcolschidx val=&quot;0&quot;/&gt;&lt;m_rgb r=&quot;fe&quot; g=&quot;c0&quot; b=&quot;24&quot;/&gt;&lt;/elem&gt;&lt;/m_vecMRU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1832"/>
</p:tagLst>
</file>

<file path=ppt/theme/theme1.xml><?xml version="1.0" encoding="utf-8"?>
<a:theme xmlns:a="http://schemas.openxmlformats.org/drawingml/2006/main" name="1_LN Logo with line">
  <a:themeElements>
    <a:clrScheme name="1_LN Logo with li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LN Logo with lin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117475" marR="0" indent="-117475" algn="ctr" defTabSz="914400" rtl="0" eaLnBrk="1" fontAlgn="base" latinLnBrk="0" hangingPunct="1">
          <a:lnSpc>
            <a:spcPct val="90000"/>
          </a:lnSpc>
          <a:spcBef>
            <a:spcPct val="6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117475" marR="0" indent="-117475" algn="ctr" defTabSz="914400" rtl="0" eaLnBrk="1" fontAlgn="base" latinLnBrk="0" hangingPunct="1">
          <a:lnSpc>
            <a:spcPct val="90000"/>
          </a:lnSpc>
          <a:spcBef>
            <a:spcPct val="6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LN Logo with li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N Logo with li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N Logo with li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N Logo with li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N Logo with li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N Logo with li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N Logo with li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DE82AACEA7834E88ADA955926E6F31" ma:contentTypeVersion="1" ma:contentTypeDescription="Create a new document." ma:contentTypeScope="" ma:versionID="1af9a8250b246e44920e7b9669b67e77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7DE17028-397D-40A1-9724-D5D4467B64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9AC94F-E639-4756-9885-F099C06ADC17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microsoft.com/sharepoint/v3"/>
    <ds:schemaRef ds:uri="http://purl.org/dc/elements/1.1/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1FE3D147-18B2-42AF-94A8-C921ED154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82292</TotalTime>
  <Words>744</Words>
  <Application>Microsoft Office PowerPoint</Application>
  <PresentationFormat>On-screen Show (4:3)</PresentationFormat>
  <Paragraphs>108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1_LN Logo with line</vt:lpstr>
      <vt:lpstr>Gore Alternative Fees (AFAs)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LexisNexis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Quarterly Reviews Template</dc:subject>
  <dc:creator>Kevin Michielsen</dc:creator>
  <cp:lastModifiedBy>Hull, Kristine (LNG-CON)</cp:lastModifiedBy>
  <cp:revision>2475</cp:revision>
  <cp:lastPrinted>2010-10-27T13:01:24Z</cp:lastPrinted>
  <dcterms:created xsi:type="dcterms:W3CDTF">2006-09-22T15:14:48Z</dcterms:created>
  <dcterms:modified xsi:type="dcterms:W3CDTF">2017-06-14T18:48:29Z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umberOfSlides">
    <vt:i4>32</vt:i4>
  </property>
  <property fmtid="{D5CDD505-2E9C-101B-9397-08002B2CF9AE}" pid="3" name="RevisionCount">
    <vt:i4>390</vt:i4>
  </property>
  <property fmtid="{D5CDD505-2E9C-101B-9397-08002B2CF9AE}" pid="4" name="ContentTypeId">
    <vt:lpwstr>0x01010096DE82AACEA7834E88ADA955926E6F31</vt:lpwstr>
  </property>
</Properties>
</file>